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61" r:id="rId4"/>
    <p:sldMasterId id="2147483674" r:id="rId5"/>
    <p:sldMasterId id="214748368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</p:sldIdLst>
  <p:sldSz cy="6858000" cx="12192000"/>
  <p:notesSz cx="6858000" cy="185737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5" roundtripDataSignature="AMtx7mjmlNi9XOShuSHeBXexhu0b4r/A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customschemas.google.com/relationships/presentationmetadata" Target="metadata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9.png>
</file>

<file path=ppt/media/image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3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6.png>
</file>

<file path=ppt/media/image5.jpg>
</file>

<file path=ppt/media/image52.png>
</file>

<file path=ppt/media/image54.jpg>
</file>

<file path=ppt/media/image56.png>
</file>

<file path=ppt/media/image57.png>
</file>

<file path=ppt/media/image58.png>
</file>

<file path=ppt/media/image59.png>
</file>

<file path=ppt/media/image6.png>
</file>

<file path=ppt/media/image61.jpg>
</file>

<file path=ppt/media/image65.jpg>
</file>

<file path=ppt/media/image7.png>
</file>

<file path=ppt/media/image76.png>
</file>

<file path=ppt/media/image7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0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10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2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3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4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14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5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4" name="Google Shape;404;p1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1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7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7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8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8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9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19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9" name="Google Shape;299;p2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0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0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2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23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4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4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5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5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6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6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7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28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8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9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9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0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0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3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32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33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4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34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5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5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6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36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7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37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8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38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39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9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4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0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40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4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4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42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43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4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44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45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45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4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4" name="Google Shape;634;p4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4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47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47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5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7" name="Google Shape;327;p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7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7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8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9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9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64"/>
          <p:cNvSpPr txBox="1"/>
          <p:nvPr>
            <p:ph idx="1"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4"/>
          <p:cNvSpPr txBox="1"/>
          <p:nvPr>
            <p:ph idx="2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65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5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65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65"/>
          <p:cNvSpPr txBox="1"/>
          <p:nvPr>
            <p:ph idx="4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5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6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6"/>
          <p:cNvSpPr txBox="1"/>
          <p:nvPr>
            <p:ph idx="1"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6"/>
          <p:cNvSpPr txBox="1"/>
          <p:nvPr>
            <p:ph idx="2"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66"/>
          <p:cNvSpPr txBox="1"/>
          <p:nvPr>
            <p:ph idx="3"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66"/>
          <p:cNvSpPr txBox="1"/>
          <p:nvPr>
            <p:ph idx="4"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6"/>
          <p:cNvSpPr txBox="1"/>
          <p:nvPr>
            <p:ph idx="5"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6"/>
          <p:cNvSpPr txBox="1"/>
          <p:nvPr>
            <p:ph idx="6"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6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7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67"/>
          <p:cNvSpPr txBox="1"/>
          <p:nvPr>
            <p:ph idx="1"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68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6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69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69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6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0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7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1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7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2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72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72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72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7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6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6"/>
          <p:cNvSpPr txBox="1"/>
          <p:nvPr>
            <p:ph idx="1"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6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3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73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73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73"/>
          <p:cNvSpPr txBox="1"/>
          <p:nvPr>
            <p:ph idx="3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7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74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74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74"/>
          <p:cNvSpPr txBox="1"/>
          <p:nvPr>
            <p:ph idx="3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7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75"/>
          <p:cNvSpPr txBox="1"/>
          <p:nvPr>
            <p:ph idx="1"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75"/>
          <p:cNvSpPr txBox="1"/>
          <p:nvPr>
            <p:ph idx="2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7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6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76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76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76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76"/>
          <p:cNvSpPr txBox="1"/>
          <p:nvPr>
            <p:ph idx="4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7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7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77"/>
          <p:cNvSpPr txBox="1"/>
          <p:nvPr>
            <p:ph idx="1"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77"/>
          <p:cNvSpPr txBox="1"/>
          <p:nvPr>
            <p:ph idx="2"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77"/>
          <p:cNvSpPr txBox="1"/>
          <p:nvPr>
            <p:ph idx="3"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77"/>
          <p:cNvSpPr txBox="1"/>
          <p:nvPr>
            <p:ph idx="4"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77"/>
          <p:cNvSpPr txBox="1"/>
          <p:nvPr>
            <p:ph idx="5"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77"/>
          <p:cNvSpPr txBox="1"/>
          <p:nvPr>
            <p:ph idx="6"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7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3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53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78"/>
          <p:cNvSpPr txBox="1"/>
          <p:nvPr>
            <p:ph idx="1"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7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7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78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79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7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7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8" name="Google Shape;158;p79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0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80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80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80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8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5" name="Google Shape;165;p80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1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8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8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0" name="Google Shape;170;p81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7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7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7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2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8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8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5" name="Google Shape;175;p82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3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83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83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83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83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8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3" name="Google Shape;183;p83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84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84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84"/>
          <p:cNvSpPr txBox="1"/>
          <p:nvPr>
            <p:ph idx="3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8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8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84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85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85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85"/>
          <p:cNvSpPr txBox="1"/>
          <p:nvPr>
            <p:ph idx="3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85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8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85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86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86"/>
          <p:cNvSpPr txBox="1"/>
          <p:nvPr>
            <p:ph idx="1"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86"/>
          <p:cNvSpPr txBox="1"/>
          <p:nvPr>
            <p:ph idx="2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86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8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6" name="Google Shape;206;p86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7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87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87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87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87"/>
          <p:cNvSpPr txBox="1"/>
          <p:nvPr>
            <p:ph idx="4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87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8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" name="Google Shape;215;p87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88"/>
          <p:cNvSpPr txBox="1"/>
          <p:nvPr>
            <p:ph idx="1"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88"/>
          <p:cNvSpPr txBox="1"/>
          <p:nvPr>
            <p:ph idx="2"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88"/>
          <p:cNvSpPr txBox="1"/>
          <p:nvPr>
            <p:ph idx="3"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88"/>
          <p:cNvSpPr txBox="1"/>
          <p:nvPr>
            <p:ph idx="4"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88"/>
          <p:cNvSpPr txBox="1"/>
          <p:nvPr>
            <p:ph idx="5"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88"/>
          <p:cNvSpPr txBox="1"/>
          <p:nvPr>
            <p:ph idx="6"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8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8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6" name="Google Shape;226;p88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5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8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89"/>
          <p:cNvSpPr txBox="1"/>
          <p:nvPr>
            <p:ph idx="1"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8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0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90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90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8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8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91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91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91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9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2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9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93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93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9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94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94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94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9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9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95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95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95"/>
          <p:cNvSpPr txBox="1"/>
          <p:nvPr>
            <p:ph idx="3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95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96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96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96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96"/>
          <p:cNvSpPr txBox="1"/>
          <p:nvPr>
            <p:ph idx="3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96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97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97"/>
          <p:cNvSpPr txBox="1"/>
          <p:nvPr>
            <p:ph idx="1"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97"/>
          <p:cNvSpPr txBox="1"/>
          <p:nvPr>
            <p:ph idx="2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97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9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98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98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98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98"/>
          <p:cNvSpPr txBox="1"/>
          <p:nvPr>
            <p:ph idx="4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9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9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99"/>
          <p:cNvSpPr txBox="1"/>
          <p:nvPr>
            <p:ph idx="1"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99"/>
          <p:cNvSpPr txBox="1"/>
          <p:nvPr>
            <p:ph idx="2"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99"/>
          <p:cNvSpPr txBox="1"/>
          <p:nvPr>
            <p:ph idx="3"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99"/>
          <p:cNvSpPr txBox="1"/>
          <p:nvPr>
            <p:ph idx="4"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99"/>
          <p:cNvSpPr txBox="1"/>
          <p:nvPr>
            <p:ph idx="5"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99"/>
          <p:cNvSpPr txBox="1"/>
          <p:nvPr>
            <p:ph idx="6"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9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0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0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1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1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1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1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2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2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2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2"/>
          <p:cNvSpPr txBox="1"/>
          <p:nvPr>
            <p:ph idx="3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3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3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3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3"/>
          <p:cNvSpPr txBox="1"/>
          <p:nvPr>
            <p:ph idx="3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3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8"/>
          <p:cNvSpPr txBox="1"/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4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" name="Google Shape;12;p48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" name="Google Shape;75;p50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6" name="Google Shape;76;p50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2"/>
          <p:cNvSpPr txBox="1"/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9" name="Google Shape;139;p52"/>
          <p:cNvSpPr txBox="1"/>
          <p:nvPr>
            <p:ph idx="1"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0" name="Google Shape;140;p52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1" name="Google Shape;141;p5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2" name="Google Shape;142;p5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4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9" name="Google Shape;229;p5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0" name="Google Shape;230;p5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Relationship Id="rId4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Relationship Id="rId4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Relationship Id="rId4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Relationship Id="rId4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Relationship Id="rId4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Relationship Id="rId4" Type="http://schemas.openxmlformats.org/officeDocument/2006/relationships/image" Target="../media/image3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Relationship Id="rId4" Type="http://schemas.openxmlformats.org/officeDocument/2006/relationships/image" Target="../media/image3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Relationship Id="rId4" Type="http://schemas.openxmlformats.org/officeDocument/2006/relationships/image" Target="../media/image3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Relationship Id="rId4" Type="http://schemas.openxmlformats.org/officeDocument/2006/relationships/image" Target="../media/image4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7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Relationship Id="rId4" Type="http://schemas.openxmlformats.org/officeDocument/2006/relationships/image" Target="../media/image4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png"/><Relationship Id="rId4" Type="http://schemas.openxmlformats.org/officeDocument/2006/relationships/image" Target="../media/image41.png"/><Relationship Id="rId5" Type="http://schemas.openxmlformats.org/officeDocument/2006/relationships/image" Target="../media/image43.png"/><Relationship Id="rId6" Type="http://schemas.openxmlformats.org/officeDocument/2006/relationships/image" Target="../media/image44.png"/><Relationship Id="rId7" Type="http://schemas.openxmlformats.org/officeDocument/2006/relationships/image" Target="../media/image4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Relationship Id="rId4" Type="http://schemas.openxmlformats.org/officeDocument/2006/relationships/image" Target="../media/image5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4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png"/><Relationship Id="rId4" Type="http://schemas.openxmlformats.org/officeDocument/2006/relationships/image" Target="../media/image5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5.png"/><Relationship Id="rId4" Type="http://schemas.openxmlformats.org/officeDocument/2006/relationships/image" Target="../media/image5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5.png"/><Relationship Id="rId4" Type="http://schemas.openxmlformats.org/officeDocument/2006/relationships/image" Target="../media/image5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5.png"/><Relationship Id="rId4" Type="http://schemas.openxmlformats.org/officeDocument/2006/relationships/image" Target="../media/image5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5.png"/><Relationship Id="rId4" Type="http://schemas.openxmlformats.org/officeDocument/2006/relationships/image" Target="../media/image5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"/>
          <p:cNvSpPr/>
          <p:nvPr/>
        </p:nvSpPr>
        <p:spPr>
          <a:xfrm>
            <a:off x="888480" y="4568760"/>
            <a:ext cx="2514240" cy="639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E6E6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E7E6E6"/>
                </a:solidFill>
                <a:latin typeface="Arial"/>
                <a:ea typeface="Arial"/>
                <a:cs typeface="Arial"/>
                <a:sym typeface="Arial"/>
              </a:rPr>
              <a:t>Suraj Singh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E6E6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E7E6E6"/>
                </a:solidFill>
                <a:latin typeface="Arial"/>
                <a:ea typeface="Arial"/>
                <a:cs typeface="Arial"/>
                <a:sym typeface="Arial"/>
              </a:rPr>
              <a:t>26/02/2025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BM Skills Network Logo - Horizontal-noai copy.png" id="296" name="Google Shape;29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0"/>
          <p:cNvSpPr txBox="1"/>
          <p:nvPr>
            <p:ph idx="4294967295" type="body"/>
          </p:nvPr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00">
                <a:solidFill>
                  <a:schemeClr val="dk1"/>
                </a:solidFill>
              </a:rPr>
              <a:t>How Data Were Processed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Feature Selection: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-US" sz="1300">
                <a:solidFill>
                  <a:schemeClr val="dk1"/>
                </a:solidFill>
              </a:rPr>
              <a:t>Extracted relevant attributes: </a:t>
            </a:r>
            <a:r>
              <a:rPr b="1" lang="en-US" sz="1300">
                <a:solidFill>
                  <a:schemeClr val="dk1"/>
                </a:solidFill>
              </a:rPr>
              <a:t>Flight Number, Date, Booster Version, Payload Mass, Orbit, Launch Site, Outcome, Grid Fins, Reused, Legs, Landing Pad, Reused Count, Serial, Coordinates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Data Cleaning &amp; Transformation: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US" sz="1300">
                <a:solidFill>
                  <a:schemeClr val="dk1"/>
                </a:solidFill>
              </a:rPr>
              <a:t>Launch Site Standardization</a:t>
            </a:r>
            <a:r>
              <a:rPr lang="en-US" sz="1300">
                <a:solidFill>
                  <a:schemeClr val="dk1"/>
                </a:solidFill>
              </a:rPr>
              <a:t> → Categorical values (e.g., Kennedy Space Center, Vandenberg AFB)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US" sz="1300">
                <a:solidFill>
                  <a:schemeClr val="dk1"/>
                </a:solidFill>
              </a:rPr>
              <a:t>Orbit Classification</a:t>
            </a:r>
            <a:r>
              <a:rPr lang="en-US" sz="1300">
                <a:solidFill>
                  <a:schemeClr val="dk1"/>
                </a:solidFill>
              </a:rPr>
              <a:t> → LEO, GTO, etc.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US" sz="1300">
                <a:solidFill>
                  <a:schemeClr val="dk1"/>
                </a:solidFill>
              </a:rPr>
              <a:t>Outcome Encoding: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</a:pPr>
            <a:r>
              <a:rPr lang="en-US" sz="1300">
                <a:solidFill>
                  <a:schemeClr val="dk1"/>
                </a:solidFill>
              </a:rPr>
              <a:t>Converted landing outcomes into a </a:t>
            </a:r>
            <a:r>
              <a:rPr b="1" lang="en-US" sz="1300">
                <a:solidFill>
                  <a:schemeClr val="dk1"/>
                </a:solidFill>
              </a:rPr>
              <a:t>binary classification (0 = Failure, 1 = Success)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</a:pPr>
            <a:r>
              <a:rPr lang="en-US" sz="1300">
                <a:solidFill>
                  <a:schemeClr val="dk1"/>
                </a:solidFill>
              </a:rPr>
              <a:t>Example:</a:t>
            </a:r>
            <a:endParaRPr sz="1300">
              <a:solidFill>
                <a:schemeClr val="dk1"/>
              </a:solidFill>
            </a:endParaRPr>
          </a:p>
          <a:p>
            <a:pPr indent="-3111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</a:pPr>
            <a:r>
              <a:rPr b="1" lang="en-US" sz="1300">
                <a:solidFill>
                  <a:schemeClr val="dk1"/>
                </a:solidFill>
              </a:rPr>
              <a:t>"True ASDS" → 1</a:t>
            </a:r>
            <a:r>
              <a:rPr lang="en-US" sz="1300">
                <a:solidFill>
                  <a:schemeClr val="dk1"/>
                </a:solidFill>
              </a:rPr>
              <a:t> (Successful landing on drone ship)</a:t>
            </a:r>
            <a:endParaRPr sz="1300">
              <a:solidFill>
                <a:schemeClr val="dk1"/>
              </a:solidFill>
            </a:endParaRPr>
          </a:p>
          <a:p>
            <a:pPr indent="-3111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</a:pPr>
            <a:r>
              <a:rPr b="1" lang="en-US" sz="1300">
                <a:solidFill>
                  <a:schemeClr val="dk1"/>
                </a:solidFill>
              </a:rPr>
              <a:t>"False ASDS" → 0</a:t>
            </a:r>
            <a:r>
              <a:rPr lang="en-US" sz="1300">
                <a:solidFill>
                  <a:schemeClr val="dk1"/>
                </a:solidFill>
              </a:rPr>
              <a:t> (Unsuccessful landing)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GitHub URL :          </a:t>
            </a:r>
            <a:r>
              <a:rPr lang="en-US" sz="1300">
                <a:solidFill>
                  <a:schemeClr val="dk1"/>
                </a:solidFill>
              </a:rPr>
              <a:t>https://github.com/Sunny1084/IBMDS/blob/main/labs-jupyter-spacex-Data%20wrangling.ipynb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10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Wrangling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1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1"/>
          <p:cNvSpPr txBox="1"/>
          <p:nvPr>
            <p:ph idx="4294967295" type="body"/>
          </p:nvPr>
        </p:nvSpPr>
        <p:spPr>
          <a:xfrm>
            <a:off x="770051" y="1825550"/>
            <a:ext cx="9562800" cy="43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00">
                <a:solidFill>
                  <a:schemeClr val="dk1"/>
                </a:solidFill>
              </a:rPr>
              <a:t>Charts Used &amp; Their Purpose</a:t>
            </a:r>
            <a:endParaRPr b="1"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00">
                <a:solidFill>
                  <a:schemeClr val="dk1"/>
                </a:solidFill>
              </a:rPr>
              <a:t>Success Rate Over Time:</a:t>
            </a:r>
            <a:endParaRPr b="1"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b="1" lang="en-US" sz="800">
                <a:solidFill>
                  <a:schemeClr val="dk1"/>
                </a:solidFill>
              </a:rPr>
              <a:t>Chart Type:</a:t>
            </a:r>
            <a:r>
              <a:rPr lang="en-US" sz="800">
                <a:solidFill>
                  <a:schemeClr val="dk1"/>
                </a:solidFill>
              </a:rPr>
              <a:t> Line Chart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b="1" lang="en-US" sz="800">
                <a:solidFill>
                  <a:schemeClr val="dk1"/>
                </a:solidFill>
              </a:rPr>
              <a:t>Purpose:</a:t>
            </a:r>
            <a:r>
              <a:rPr lang="en-US" sz="800">
                <a:solidFill>
                  <a:schemeClr val="dk1"/>
                </a:solidFill>
              </a:rPr>
              <a:t> Shows how the Falcon 9 first-stage landing success rate has improved since 2013.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00">
                <a:solidFill>
                  <a:schemeClr val="dk1"/>
                </a:solidFill>
              </a:rPr>
              <a:t>Launch Site vs. Success Rate:</a:t>
            </a:r>
            <a:endParaRPr b="1"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b="1" lang="en-US" sz="800">
                <a:solidFill>
                  <a:schemeClr val="dk1"/>
                </a:solidFill>
              </a:rPr>
              <a:t>Chart Type:</a:t>
            </a:r>
            <a:r>
              <a:rPr lang="en-US" sz="800">
                <a:solidFill>
                  <a:schemeClr val="dk1"/>
                </a:solidFill>
              </a:rPr>
              <a:t> Bar Chart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b="1" lang="en-US" sz="800">
                <a:solidFill>
                  <a:schemeClr val="dk1"/>
                </a:solidFill>
              </a:rPr>
              <a:t>Purpose:</a:t>
            </a:r>
            <a:r>
              <a:rPr lang="en-US" sz="800">
                <a:solidFill>
                  <a:schemeClr val="dk1"/>
                </a:solidFill>
              </a:rPr>
              <a:t> Displays success rates for different launch sites:</a:t>
            </a:r>
            <a:endParaRPr sz="800">
              <a:solidFill>
                <a:schemeClr val="dk1"/>
              </a:solidFill>
            </a:endParaRPr>
          </a:p>
          <a:p>
            <a:pPr indent="-279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</a:pPr>
            <a:r>
              <a:rPr b="1" lang="en-US" sz="800">
                <a:solidFill>
                  <a:schemeClr val="dk1"/>
                </a:solidFill>
              </a:rPr>
              <a:t>CCAFS LC-40 → 60%</a:t>
            </a:r>
            <a:endParaRPr b="1" sz="800">
              <a:solidFill>
                <a:schemeClr val="dk1"/>
              </a:solidFill>
            </a:endParaRPr>
          </a:p>
          <a:p>
            <a:pPr indent="-279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</a:pPr>
            <a:r>
              <a:rPr b="1" lang="en-US" sz="800">
                <a:solidFill>
                  <a:schemeClr val="dk1"/>
                </a:solidFill>
              </a:rPr>
              <a:t>KSC LC-39A &amp; VAFB SLC 4E → 77%</a:t>
            </a:r>
            <a:endParaRPr b="1" sz="800">
              <a:solidFill>
                <a:schemeClr val="dk1"/>
              </a:solidFill>
            </a:endParaRPr>
          </a:p>
          <a:p>
            <a:pPr indent="-279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</a:pPr>
            <a:r>
              <a:rPr lang="en-US" sz="800">
                <a:solidFill>
                  <a:schemeClr val="dk1"/>
                </a:solidFill>
              </a:rPr>
              <a:t>Helps determine if launch location influences landing success.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00">
                <a:solidFill>
                  <a:schemeClr val="dk1"/>
                </a:solidFill>
              </a:rPr>
              <a:t>Payload Mass vs. Landing Outcome:</a:t>
            </a:r>
            <a:endParaRPr b="1"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b="1" lang="en-US" sz="800">
                <a:solidFill>
                  <a:schemeClr val="dk1"/>
                </a:solidFill>
              </a:rPr>
              <a:t>Chart Type:</a:t>
            </a:r>
            <a:r>
              <a:rPr lang="en-US" sz="800">
                <a:solidFill>
                  <a:schemeClr val="dk1"/>
                </a:solidFill>
              </a:rPr>
              <a:t> Scatter Plot with Color Overlay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b="1" lang="en-US" sz="800">
                <a:solidFill>
                  <a:schemeClr val="dk1"/>
                </a:solidFill>
              </a:rPr>
              <a:t>Purpose:</a:t>
            </a:r>
            <a:endParaRPr b="1" sz="800">
              <a:solidFill>
                <a:schemeClr val="dk1"/>
              </a:solidFill>
            </a:endParaRPr>
          </a:p>
          <a:p>
            <a:pPr indent="-279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</a:pPr>
            <a:r>
              <a:rPr lang="en-US" sz="800">
                <a:solidFill>
                  <a:schemeClr val="dk1"/>
                </a:solidFill>
              </a:rPr>
              <a:t>Identifies payload mass influence on landing success.</a:t>
            </a:r>
            <a:endParaRPr sz="800">
              <a:solidFill>
                <a:schemeClr val="dk1"/>
              </a:solidFill>
            </a:endParaRPr>
          </a:p>
          <a:p>
            <a:pPr indent="-279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</a:pPr>
            <a:r>
              <a:rPr lang="en-US" sz="800">
                <a:solidFill>
                  <a:schemeClr val="dk1"/>
                </a:solidFill>
              </a:rPr>
              <a:t>Shows that </a:t>
            </a:r>
            <a:r>
              <a:rPr b="1" lang="en-US" sz="800">
                <a:solidFill>
                  <a:schemeClr val="dk1"/>
                </a:solidFill>
              </a:rPr>
              <a:t>CCAFS LC-40 has 100% success if payload &gt; 10,000 kg</a:t>
            </a:r>
            <a:r>
              <a:rPr lang="en-US" sz="800">
                <a:solidFill>
                  <a:schemeClr val="dk1"/>
                </a:solidFill>
              </a:rPr>
              <a:t>.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00">
                <a:solidFill>
                  <a:schemeClr val="dk1"/>
                </a:solidFill>
              </a:rPr>
              <a:t>Feature Correlation Heatmap:</a:t>
            </a:r>
            <a:endParaRPr b="1"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b="1" lang="en-US" sz="800">
                <a:solidFill>
                  <a:schemeClr val="dk1"/>
                </a:solidFill>
              </a:rPr>
              <a:t>Chart Type:</a:t>
            </a:r>
            <a:r>
              <a:rPr lang="en-US" sz="800">
                <a:solidFill>
                  <a:schemeClr val="dk1"/>
                </a:solidFill>
              </a:rPr>
              <a:t> Heatmap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b="1" lang="en-US" sz="800">
                <a:solidFill>
                  <a:schemeClr val="dk1"/>
                </a:solidFill>
              </a:rPr>
              <a:t>Purpose:</a:t>
            </a:r>
            <a:r>
              <a:rPr lang="en-US" sz="800">
                <a:solidFill>
                  <a:schemeClr val="dk1"/>
                </a:solidFill>
              </a:rPr>
              <a:t> Identifies which features are correlated with successful landings.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800">
                <a:solidFill>
                  <a:schemeClr val="dk1"/>
                </a:solidFill>
              </a:rPr>
              <a:t>Github URL : </a:t>
            </a:r>
            <a:r>
              <a:rPr lang="en-US" sz="800">
                <a:solidFill>
                  <a:schemeClr val="dk1"/>
                </a:solidFill>
              </a:rPr>
              <a:t>https://github.com/Sunny1084/IBMDS/blob/main/edadataviz.ipynb</a:t>
            </a:r>
            <a:endParaRPr sz="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1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 Data Visualization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1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2"/>
          <p:cNvSpPr txBox="1"/>
          <p:nvPr>
            <p:ph idx="4294967295" type="body"/>
          </p:nvPr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b="1" lang="en-US" sz="1100">
                <a:solidFill>
                  <a:schemeClr val="dk1"/>
                </a:solidFill>
              </a:rPr>
              <a:t>SQL Queries Performed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🔹 </a:t>
            </a:r>
            <a:r>
              <a:rPr b="1" lang="en-US" sz="1100">
                <a:solidFill>
                  <a:schemeClr val="dk1"/>
                </a:solidFill>
              </a:rPr>
              <a:t>Launch Site Analysis: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Retrieved unique launch site names.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Displayed 5 records where launch sites begin with "CCA".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🔹 </a:t>
            </a:r>
            <a:r>
              <a:rPr b="1" lang="en-US" sz="1100">
                <a:solidFill>
                  <a:schemeClr val="dk1"/>
                </a:solidFill>
              </a:rPr>
              <a:t>Payload Mass Insights: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Calculated the </a:t>
            </a:r>
            <a:r>
              <a:rPr b="1" lang="en-US" sz="1100">
                <a:solidFill>
                  <a:schemeClr val="dk1"/>
                </a:solidFill>
              </a:rPr>
              <a:t>total payload mass</a:t>
            </a:r>
            <a:r>
              <a:rPr lang="en-US" sz="1100">
                <a:solidFill>
                  <a:schemeClr val="dk1"/>
                </a:solidFill>
              </a:rPr>
              <a:t> for missions launched by NASA (CRS).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Computed the </a:t>
            </a:r>
            <a:r>
              <a:rPr b="1" lang="en-US" sz="1100">
                <a:solidFill>
                  <a:schemeClr val="dk1"/>
                </a:solidFill>
              </a:rPr>
              <a:t>average payload mass</a:t>
            </a:r>
            <a:r>
              <a:rPr lang="en-US" sz="1100">
                <a:solidFill>
                  <a:schemeClr val="dk1"/>
                </a:solidFill>
              </a:rPr>
              <a:t> for booster version </a:t>
            </a:r>
            <a:r>
              <a:rPr b="1" lang="en-US" sz="1100">
                <a:solidFill>
                  <a:schemeClr val="dk1"/>
                </a:solidFill>
              </a:rPr>
              <a:t>F9 v1.1</a:t>
            </a:r>
            <a:r>
              <a:rPr lang="en-U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🔹 </a:t>
            </a:r>
            <a:r>
              <a:rPr b="1" lang="en-US" sz="1100">
                <a:solidFill>
                  <a:schemeClr val="dk1"/>
                </a:solidFill>
              </a:rPr>
              <a:t>Landing Outcomes &amp; Booster Performance: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Identified the </a:t>
            </a:r>
            <a:r>
              <a:rPr b="1" lang="en-US" sz="1100">
                <a:solidFill>
                  <a:schemeClr val="dk1"/>
                </a:solidFill>
              </a:rPr>
              <a:t>first successful ground pad landing</a:t>
            </a:r>
            <a:r>
              <a:rPr lang="en-US" sz="1100">
                <a:solidFill>
                  <a:schemeClr val="dk1"/>
                </a:solidFill>
              </a:rPr>
              <a:t> date.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Listed boosters that </a:t>
            </a:r>
            <a:r>
              <a:rPr b="1" lang="en-US" sz="1100">
                <a:solidFill>
                  <a:schemeClr val="dk1"/>
                </a:solidFill>
              </a:rPr>
              <a:t>landed successfully on a drone ship</a:t>
            </a:r>
            <a:r>
              <a:rPr lang="en-US" sz="1100">
                <a:solidFill>
                  <a:schemeClr val="dk1"/>
                </a:solidFill>
              </a:rPr>
              <a:t> with </a:t>
            </a:r>
            <a:r>
              <a:rPr b="1" lang="en-US" sz="1100">
                <a:solidFill>
                  <a:schemeClr val="dk1"/>
                </a:solidFill>
              </a:rPr>
              <a:t>payload mass between 4000 and 6000 kg</a:t>
            </a:r>
            <a:r>
              <a:rPr lang="en-U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Counted the </a:t>
            </a:r>
            <a:r>
              <a:rPr b="1" lang="en-US" sz="1100">
                <a:solidFill>
                  <a:schemeClr val="dk1"/>
                </a:solidFill>
              </a:rPr>
              <a:t>total number of successful and failed mission outcomes</a:t>
            </a:r>
            <a:r>
              <a:rPr lang="en-U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🔹 </a:t>
            </a:r>
            <a:r>
              <a:rPr b="1" lang="en-US" sz="1100">
                <a:solidFill>
                  <a:schemeClr val="dk1"/>
                </a:solidFill>
              </a:rPr>
              <a:t>Booster Performance Analysis: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Identified booster versions that </a:t>
            </a:r>
            <a:r>
              <a:rPr b="1" lang="en-US" sz="1100">
                <a:solidFill>
                  <a:schemeClr val="dk1"/>
                </a:solidFill>
              </a:rPr>
              <a:t>carried the maximum payload mass</a:t>
            </a:r>
            <a:r>
              <a:rPr lang="en-US" sz="1100">
                <a:solidFill>
                  <a:schemeClr val="dk1"/>
                </a:solidFill>
              </a:rPr>
              <a:t> using a subquery.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Filtered records for </a:t>
            </a:r>
            <a:r>
              <a:rPr b="1" lang="en-US" sz="1100">
                <a:solidFill>
                  <a:schemeClr val="dk1"/>
                </a:solidFill>
              </a:rPr>
              <a:t>2015</a:t>
            </a:r>
            <a:r>
              <a:rPr lang="en-US" sz="1100">
                <a:solidFill>
                  <a:schemeClr val="dk1"/>
                </a:solidFill>
              </a:rPr>
              <a:t> showing </a:t>
            </a:r>
            <a:r>
              <a:rPr b="1" lang="en-US" sz="1100">
                <a:solidFill>
                  <a:schemeClr val="dk1"/>
                </a:solidFill>
              </a:rPr>
              <a:t>failure landing outcomes on a drone ship</a:t>
            </a:r>
            <a:r>
              <a:rPr lang="en-US" sz="1100">
                <a:solidFill>
                  <a:schemeClr val="dk1"/>
                </a:solidFill>
              </a:rPr>
              <a:t>, with </a:t>
            </a:r>
            <a:r>
              <a:rPr b="1" lang="en-US" sz="1100">
                <a:solidFill>
                  <a:schemeClr val="dk1"/>
                </a:solidFill>
              </a:rPr>
              <a:t>booster versions and launch sites</a:t>
            </a:r>
            <a:r>
              <a:rPr lang="en-U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Ranked </a:t>
            </a:r>
            <a:r>
              <a:rPr b="1" lang="en-US" sz="1100">
                <a:solidFill>
                  <a:schemeClr val="dk1"/>
                </a:solidFill>
              </a:rPr>
              <a:t>landing outcomes (success/failure)</a:t>
            </a:r>
            <a:r>
              <a:rPr lang="en-US" sz="1100">
                <a:solidFill>
                  <a:schemeClr val="dk1"/>
                </a:solidFill>
              </a:rPr>
              <a:t> between </a:t>
            </a:r>
            <a:r>
              <a:rPr b="1" lang="en-US" sz="1100">
                <a:solidFill>
                  <a:schemeClr val="dk1"/>
                </a:solidFill>
              </a:rPr>
              <a:t>2010-06-04 and 2017-03-20</a:t>
            </a:r>
            <a:r>
              <a:rPr lang="en-US" sz="1100">
                <a:solidFill>
                  <a:schemeClr val="dk1"/>
                </a:solidFill>
              </a:rPr>
              <a:t> in descending order.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dk1"/>
                </a:solidFill>
              </a:rPr>
              <a:t>Github Link :</a:t>
            </a:r>
            <a:r>
              <a:rPr lang="en-US" sz="1100">
                <a:solidFill>
                  <a:schemeClr val="dk1"/>
                </a:solidFill>
              </a:rPr>
              <a:t> https://github.com/Sunny1084/IBMDS/blob/main/jupyter-labs-eda-sql-coursera_sqllite%20(1).ipynb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12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 SQL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1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3"/>
          <p:cNvSpPr txBox="1"/>
          <p:nvPr>
            <p:ph idx="4294967295" type="body"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Map Objects Added &amp; Their Purpose</a:t>
            </a:r>
            <a:endParaRPr b="1"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Launch Site Markers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Used:</a:t>
            </a:r>
            <a:r>
              <a:rPr lang="en-US" sz="3157">
                <a:solidFill>
                  <a:schemeClr val="dk1"/>
                </a:solidFill>
              </a:rPr>
              <a:t> </a:t>
            </a:r>
            <a:r>
              <a:rPr lang="en-US" sz="3157">
                <a:solidFill>
                  <a:srgbClr val="188038"/>
                </a:solidFill>
              </a:rPr>
              <a:t>folium.Marker</a:t>
            </a:r>
            <a:endParaRPr sz="3157">
              <a:solidFill>
                <a:srgbClr val="188038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Purpose:</a:t>
            </a:r>
            <a:r>
              <a:rPr lang="en-US" sz="3157">
                <a:solidFill>
                  <a:schemeClr val="dk1"/>
                </a:solidFill>
              </a:rPr>
              <a:t> Mark each SpaceX launch site on the map.</a:t>
            </a:r>
            <a:endParaRPr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Customization:</a:t>
            </a:r>
            <a:r>
              <a:rPr lang="en-US" sz="3157">
                <a:solidFill>
                  <a:schemeClr val="dk1"/>
                </a:solidFill>
              </a:rPr>
              <a:t> Used </a:t>
            </a:r>
            <a:r>
              <a:rPr lang="en-US" sz="3157">
                <a:solidFill>
                  <a:srgbClr val="188038"/>
                </a:solidFill>
              </a:rPr>
              <a:t>DivIcon</a:t>
            </a:r>
            <a:r>
              <a:rPr lang="en-US" sz="3157">
                <a:solidFill>
                  <a:schemeClr val="dk1"/>
                </a:solidFill>
              </a:rPr>
              <a:t> to display the site name.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Launch Site Circles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Used:</a:t>
            </a:r>
            <a:r>
              <a:rPr lang="en-US" sz="3157">
                <a:solidFill>
                  <a:schemeClr val="dk1"/>
                </a:solidFill>
              </a:rPr>
              <a:t> </a:t>
            </a:r>
            <a:r>
              <a:rPr lang="en-US" sz="3157">
                <a:solidFill>
                  <a:srgbClr val="188038"/>
                </a:solidFill>
              </a:rPr>
              <a:t>folium.Circle</a:t>
            </a:r>
            <a:endParaRPr sz="3157">
              <a:solidFill>
                <a:srgbClr val="188038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Purpose:</a:t>
            </a:r>
            <a:r>
              <a:rPr lang="en-US" sz="3157">
                <a:solidFill>
                  <a:schemeClr val="dk1"/>
                </a:solidFill>
              </a:rPr>
              <a:t> Highlight the area surrounding each launch site with a </a:t>
            </a:r>
            <a:r>
              <a:rPr b="1" lang="en-US" sz="3157">
                <a:solidFill>
                  <a:schemeClr val="dk1"/>
                </a:solidFill>
              </a:rPr>
              <a:t>1000m radius</a:t>
            </a:r>
            <a:r>
              <a:rPr lang="en-US" sz="3157">
                <a:solidFill>
                  <a:schemeClr val="dk1"/>
                </a:solidFill>
              </a:rPr>
              <a:t> for better visibility.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Success-Based Marker Colors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Created Column:</a:t>
            </a:r>
            <a:r>
              <a:rPr lang="en-US" sz="3157">
                <a:solidFill>
                  <a:schemeClr val="dk1"/>
                </a:solidFill>
              </a:rPr>
              <a:t> </a:t>
            </a:r>
            <a:r>
              <a:rPr lang="en-US" sz="3157">
                <a:solidFill>
                  <a:srgbClr val="188038"/>
                </a:solidFill>
              </a:rPr>
              <a:t>marker_color</a:t>
            </a:r>
            <a:r>
              <a:rPr lang="en-US" sz="3157">
                <a:solidFill>
                  <a:schemeClr val="dk1"/>
                </a:solidFill>
              </a:rPr>
              <a:t> in </a:t>
            </a:r>
            <a:r>
              <a:rPr lang="en-US" sz="3157">
                <a:solidFill>
                  <a:srgbClr val="188038"/>
                </a:solidFill>
              </a:rPr>
              <a:t>spacex_df</a:t>
            </a:r>
            <a:r>
              <a:rPr lang="en-US" sz="3157">
                <a:solidFill>
                  <a:schemeClr val="dk1"/>
                </a:solidFill>
              </a:rPr>
              <a:t>.</a:t>
            </a:r>
            <a:endParaRPr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Purpose:</a:t>
            </a:r>
            <a:endParaRPr b="1"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US" sz="3157">
                <a:solidFill>
                  <a:schemeClr val="dk1"/>
                </a:solidFill>
              </a:rPr>
              <a:t>Green markers → Successful launches</a:t>
            </a:r>
            <a:endParaRPr b="1"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US" sz="3157">
                <a:solidFill>
                  <a:schemeClr val="dk1"/>
                </a:solidFill>
              </a:rPr>
              <a:t>Red markers → Failed launches</a:t>
            </a:r>
            <a:endParaRPr b="1"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US" sz="3157">
                <a:solidFill>
                  <a:schemeClr val="dk1"/>
                </a:solidFill>
              </a:rPr>
              <a:t>Helps visualize which sites have </a:t>
            </a:r>
            <a:r>
              <a:rPr b="1" lang="en-US" sz="3157">
                <a:solidFill>
                  <a:schemeClr val="dk1"/>
                </a:solidFill>
              </a:rPr>
              <a:t>high success rates</a:t>
            </a:r>
            <a:r>
              <a:rPr lang="en-US" sz="3157">
                <a:solidFill>
                  <a:schemeClr val="dk1"/>
                </a:solidFill>
              </a:rPr>
              <a:t>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Coastline Distance Measurement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Marked the closest coastline point</a:t>
            </a:r>
            <a:r>
              <a:rPr lang="en-US" sz="3157">
                <a:solidFill>
                  <a:schemeClr val="dk1"/>
                </a:solidFill>
              </a:rPr>
              <a:t> using </a:t>
            </a:r>
            <a:r>
              <a:rPr lang="en-US" sz="3157">
                <a:solidFill>
                  <a:srgbClr val="188038"/>
                </a:solidFill>
              </a:rPr>
              <a:t>MousePosition</a:t>
            </a:r>
            <a:r>
              <a:rPr lang="en-US" sz="3157">
                <a:solidFill>
                  <a:schemeClr val="dk1"/>
                </a:solidFill>
              </a:rPr>
              <a:t>.</a:t>
            </a:r>
            <a:endParaRPr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Purpose:</a:t>
            </a:r>
            <a:r>
              <a:rPr lang="en-US" sz="3157">
                <a:solidFill>
                  <a:schemeClr val="dk1"/>
                </a:solidFill>
              </a:rPr>
              <a:t> Calculate the </a:t>
            </a:r>
            <a:r>
              <a:rPr b="1" lang="en-US" sz="3157">
                <a:solidFill>
                  <a:schemeClr val="dk1"/>
                </a:solidFill>
              </a:rPr>
              <a:t>distance between launch sites and the coastline</a:t>
            </a:r>
            <a:r>
              <a:rPr lang="en-US" sz="3157">
                <a:solidFill>
                  <a:schemeClr val="dk1"/>
                </a:solidFill>
              </a:rPr>
              <a:t> for safety analysis.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Connections to Nearby Infrastructure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Drew lines from launch sites to:</a:t>
            </a:r>
            <a:endParaRPr b="1"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US" sz="3157">
                <a:solidFill>
                  <a:schemeClr val="dk1"/>
                </a:solidFill>
              </a:rPr>
              <a:t>Nearest railway</a:t>
            </a:r>
            <a:r>
              <a:rPr lang="en-US" sz="3157">
                <a:solidFill>
                  <a:schemeClr val="dk1"/>
                </a:solidFill>
              </a:rPr>
              <a:t> (for transport accessibility).</a:t>
            </a:r>
            <a:endParaRPr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US" sz="3157">
                <a:solidFill>
                  <a:schemeClr val="dk1"/>
                </a:solidFill>
              </a:rPr>
              <a:t>Closest highway</a:t>
            </a:r>
            <a:r>
              <a:rPr lang="en-US" sz="3157">
                <a:solidFill>
                  <a:schemeClr val="dk1"/>
                </a:solidFill>
              </a:rPr>
              <a:t> (for logistics and supply chain).</a:t>
            </a:r>
            <a:endParaRPr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US" sz="3157">
                <a:solidFill>
                  <a:schemeClr val="dk1"/>
                </a:solidFill>
              </a:rPr>
              <a:t>Nearest city</a:t>
            </a:r>
            <a:r>
              <a:rPr lang="en-US" sz="3157">
                <a:solidFill>
                  <a:schemeClr val="dk1"/>
                </a:solidFill>
              </a:rPr>
              <a:t> (for workforce and support facilities).</a:t>
            </a:r>
            <a:endParaRPr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Purpose:</a:t>
            </a:r>
            <a:r>
              <a:rPr lang="en-US" sz="3157">
                <a:solidFill>
                  <a:schemeClr val="dk1"/>
                </a:solidFill>
              </a:rPr>
              <a:t> Understand how launch sites are connected to essential infrastructure.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157">
                <a:solidFill>
                  <a:schemeClr val="dk1"/>
                </a:solidFill>
              </a:rPr>
              <a:t>Github URL : https://github.com/Sunny1084/IBMDS/blob/main/lab_jupyter_launch_site_location.ipynb</a:t>
            </a:r>
            <a:endParaRPr b="1" sz="3157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1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an Interactive Map with Folium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1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4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Plots &amp; Interactions Added to the Dashboard</a:t>
            </a:r>
            <a:endParaRPr b="1"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1. Launch Success Pie Chart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Plot Type:</a:t>
            </a:r>
            <a:r>
              <a:rPr lang="en-US" sz="3157">
                <a:solidFill>
                  <a:schemeClr val="dk1"/>
                </a:solidFill>
              </a:rPr>
              <a:t> Pie Chart (</a:t>
            </a:r>
            <a:r>
              <a:rPr lang="en-US" sz="3157">
                <a:solidFill>
                  <a:srgbClr val="188038"/>
                </a:solidFill>
              </a:rPr>
              <a:t>px.pie()</a:t>
            </a:r>
            <a:r>
              <a:rPr lang="en-US" sz="3157">
                <a:solidFill>
                  <a:schemeClr val="dk1"/>
                </a:solidFill>
              </a:rPr>
              <a:t>)</a:t>
            </a:r>
            <a:endParaRPr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Interaction:</a:t>
            </a:r>
            <a:r>
              <a:rPr lang="en-US" sz="3157">
                <a:solidFill>
                  <a:schemeClr val="dk1"/>
                </a:solidFill>
              </a:rPr>
              <a:t> Updates based on the selected </a:t>
            </a:r>
            <a:r>
              <a:rPr b="1" lang="en-US" sz="3157">
                <a:solidFill>
                  <a:schemeClr val="dk1"/>
                </a:solidFill>
              </a:rPr>
              <a:t>Launch Site</a:t>
            </a:r>
            <a:r>
              <a:rPr lang="en-US" sz="3157">
                <a:solidFill>
                  <a:schemeClr val="dk1"/>
                </a:solidFill>
              </a:rPr>
              <a:t> from the dropdown.</a:t>
            </a:r>
            <a:endParaRPr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Purpose:</a:t>
            </a:r>
            <a:endParaRPr b="1"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US" sz="3157">
                <a:solidFill>
                  <a:schemeClr val="dk1"/>
                </a:solidFill>
              </a:rPr>
              <a:t>Shows the </a:t>
            </a:r>
            <a:r>
              <a:rPr b="1" lang="en-US" sz="3157">
                <a:solidFill>
                  <a:schemeClr val="dk1"/>
                </a:solidFill>
              </a:rPr>
              <a:t>overall success rate</a:t>
            </a:r>
            <a:r>
              <a:rPr lang="en-US" sz="3157">
                <a:solidFill>
                  <a:schemeClr val="dk1"/>
                </a:solidFill>
              </a:rPr>
              <a:t> of launches.</a:t>
            </a:r>
            <a:endParaRPr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US" sz="3157">
                <a:solidFill>
                  <a:schemeClr val="dk1"/>
                </a:solidFill>
              </a:rPr>
              <a:t>Helps compare </a:t>
            </a:r>
            <a:r>
              <a:rPr b="1" lang="en-US" sz="3157">
                <a:solidFill>
                  <a:schemeClr val="dk1"/>
                </a:solidFill>
              </a:rPr>
              <a:t>success vs. failure</a:t>
            </a:r>
            <a:r>
              <a:rPr lang="en-US" sz="3157">
                <a:solidFill>
                  <a:schemeClr val="dk1"/>
                </a:solidFill>
              </a:rPr>
              <a:t> for each </a:t>
            </a:r>
            <a:r>
              <a:rPr b="1" lang="en-US" sz="3157">
                <a:solidFill>
                  <a:schemeClr val="dk1"/>
                </a:solidFill>
              </a:rPr>
              <a:t>individual launch site</a:t>
            </a:r>
            <a:r>
              <a:rPr lang="en-US" sz="3157">
                <a:solidFill>
                  <a:schemeClr val="dk1"/>
                </a:solidFill>
              </a:rPr>
              <a:t>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2. Payload vs. Success Scatter Plot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Plot Type:</a:t>
            </a:r>
            <a:r>
              <a:rPr lang="en-US" sz="3157">
                <a:solidFill>
                  <a:schemeClr val="dk1"/>
                </a:solidFill>
              </a:rPr>
              <a:t> Scatter Plot (</a:t>
            </a:r>
            <a:r>
              <a:rPr lang="en-US" sz="3157">
                <a:solidFill>
                  <a:srgbClr val="188038"/>
                </a:solidFill>
              </a:rPr>
              <a:t>px.scatter()</a:t>
            </a:r>
            <a:r>
              <a:rPr lang="en-US" sz="3157">
                <a:solidFill>
                  <a:schemeClr val="dk1"/>
                </a:solidFill>
              </a:rPr>
              <a:t>)</a:t>
            </a:r>
            <a:endParaRPr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Interaction:</a:t>
            </a:r>
            <a:endParaRPr b="1"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US" sz="3157">
                <a:solidFill>
                  <a:schemeClr val="dk1"/>
                </a:solidFill>
              </a:rPr>
              <a:t>Filters based on Launch Site selection</a:t>
            </a:r>
            <a:r>
              <a:rPr lang="en-US" sz="3157">
                <a:solidFill>
                  <a:schemeClr val="dk1"/>
                </a:solidFill>
              </a:rPr>
              <a:t> (Dropdown).</a:t>
            </a:r>
            <a:endParaRPr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US" sz="3157">
                <a:solidFill>
                  <a:schemeClr val="dk1"/>
                </a:solidFill>
              </a:rPr>
              <a:t>Filters based on Payload Mass range</a:t>
            </a:r>
            <a:r>
              <a:rPr lang="en-US" sz="3157">
                <a:solidFill>
                  <a:schemeClr val="dk1"/>
                </a:solidFill>
              </a:rPr>
              <a:t> (Range Slider).</a:t>
            </a:r>
            <a:endParaRPr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3157">
                <a:solidFill>
                  <a:schemeClr val="dk1"/>
                </a:solidFill>
              </a:rPr>
              <a:t>Purpose:</a:t>
            </a:r>
            <a:endParaRPr b="1"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US" sz="3157">
                <a:solidFill>
                  <a:schemeClr val="dk1"/>
                </a:solidFill>
              </a:rPr>
              <a:t>Identifies how </a:t>
            </a:r>
            <a:r>
              <a:rPr b="1" lang="en-US" sz="3157">
                <a:solidFill>
                  <a:schemeClr val="dk1"/>
                </a:solidFill>
              </a:rPr>
              <a:t>Payload Mass affects launch success</a:t>
            </a:r>
            <a:r>
              <a:rPr lang="en-US" sz="3157">
                <a:solidFill>
                  <a:schemeClr val="dk1"/>
                </a:solidFill>
              </a:rPr>
              <a:t>.</a:t>
            </a:r>
            <a:endParaRPr sz="3157">
              <a:solidFill>
                <a:schemeClr val="dk1"/>
              </a:solidFill>
            </a:endParaRPr>
          </a:p>
          <a:p>
            <a:pPr indent="-27872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US" sz="3157">
                <a:solidFill>
                  <a:schemeClr val="dk1"/>
                </a:solidFill>
              </a:rPr>
              <a:t>Highlights </a:t>
            </a:r>
            <a:r>
              <a:rPr b="1" lang="en-US" sz="3157">
                <a:solidFill>
                  <a:schemeClr val="dk1"/>
                </a:solidFill>
              </a:rPr>
              <a:t>trends across different booster versions</a:t>
            </a:r>
            <a:r>
              <a:rPr lang="en-US" sz="3157">
                <a:solidFill>
                  <a:schemeClr val="dk1"/>
                </a:solidFill>
              </a:rPr>
              <a:t>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Why These Plots &amp; Interactions?</a:t>
            </a:r>
            <a:endParaRPr b="1"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Dropdown Menu (Launch Site Selection)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3157">
                <a:solidFill>
                  <a:schemeClr val="dk1"/>
                </a:solidFill>
              </a:rPr>
              <a:t>Enables </a:t>
            </a:r>
            <a:r>
              <a:rPr b="1" lang="en-US" sz="3157">
                <a:solidFill>
                  <a:schemeClr val="dk1"/>
                </a:solidFill>
              </a:rPr>
              <a:t>site-specific analysis</a:t>
            </a:r>
            <a:r>
              <a:rPr lang="en-US" sz="3157">
                <a:solidFill>
                  <a:schemeClr val="dk1"/>
                </a:solidFill>
              </a:rPr>
              <a:t> of launch success.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Range Slider (Payload Selection)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3157">
                <a:solidFill>
                  <a:schemeClr val="dk1"/>
                </a:solidFill>
              </a:rPr>
              <a:t>Allows users to explore </a:t>
            </a:r>
            <a:r>
              <a:rPr b="1" lang="en-US" sz="3157">
                <a:solidFill>
                  <a:schemeClr val="dk1"/>
                </a:solidFill>
              </a:rPr>
              <a:t>payload impact on launch success</a:t>
            </a:r>
            <a:r>
              <a:rPr lang="en-US" sz="3157">
                <a:solidFill>
                  <a:schemeClr val="dk1"/>
                </a:solidFill>
              </a:rPr>
              <a:t> dynamically.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4835"/>
              <a:buFont typeface="Arial"/>
              <a:buNone/>
            </a:pPr>
            <a:r>
              <a:rPr b="1" lang="en-US" sz="3157">
                <a:solidFill>
                  <a:schemeClr val="dk1"/>
                </a:solidFill>
              </a:rPr>
              <a:t>Interactive &amp; Real-time Updates</a:t>
            </a:r>
            <a:endParaRPr b="1" sz="3157">
              <a:solidFill>
                <a:schemeClr val="dk1"/>
              </a:solidFill>
            </a:endParaRPr>
          </a:p>
          <a:p>
            <a:pPr indent="-27872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3157">
                <a:solidFill>
                  <a:schemeClr val="dk1"/>
                </a:solidFill>
              </a:rPr>
              <a:t>Enhances </a:t>
            </a:r>
            <a:r>
              <a:rPr b="1" lang="en-US" sz="3157">
                <a:solidFill>
                  <a:schemeClr val="dk1"/>
                </a:solidFill>
              </a:rPr>
              <a:t>exploratory analysis</a:t>
            </a:r>
            <a:r>
              <a:rPr lang="en-US" sz="3157">
                <a:solidFill>
                  <a:schemeClr val="dk1"/>
                </a:solidFill>
              </a:rPr>
              <a:t> with </a:t>
            </a:r>
            <a:r>
              <a:rPr b="1" lang="en-US" sz="3157">
                <a:solidFill>
                  <a:schemeClr val="dk1"/>
                </a:solidFill>
              </a:rPr>
              <a:t>user-controlled filtering</a:t>
            </a:r>
            <a:r>
              <a:rPr lang="en-US" sz="3157">
                <a:solidFill>
                  <a:schemeClr val="dk1"/>
                </a:solidFill>
              </a:rPr>
              <a:t>.</a:t>
            </a:r>
            <a:endParaRPr sz="315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157">
                <a:solidFill>
                  <a:schemeClr val="dk1"/>
                </a:solidFill>
              </a:rPr>
              <a:t>Github Link : https://github.com/Sunny1084/IBMDS/blob/main/dash_interactivity.py</a:t>
            </a:r>
            <a:endParaRPr b="1" sz="3157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14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 Dashboard with Plotly Dash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1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5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chemeClr val="dk1"/>
                </a:solidFill>
              </a:rPr>
              <a:t>Model Development Process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Data Preparation</a:t>
            </a:r>
            <a:r>
              <a:rPr lang="en-US" sz="1200">
                <a:solidFill>
                  <a:schemeClr val="dk1"/>
                </a:solidFill>
              </a:rPr>
              <a:t>: Preprocessed launch data, handled missing values, and transformed categorical variables using one-hot encoding.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Feature Selection</a:t>
            </a:r>
            <a:r>
              <a:rPr lang="en-US" sz="1200">
                <a:solidFill>
                  <a:schemeClr val="dk1"/>
                </a:solidFill>
              </a:rPr>
              <a:t>: Selected key attributes such as payload mass, launch site, booster version, and orbit type for prediction.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Model Training &amp; Evaluation</a:t>
            </a:r>
            <a:r>
              <a:rPr lang="en-US" sz="1200">
                <a:solidFill>
                  <a:schemeClr val="dk1"/>
                </a:solidFill>
              </a:rPr>
              <a:t>: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US" sz="1200">
                <a:solidFill>
                  <a:schemeClr val="dk1"/>
                </a:solidFill>
              </a:rPr>
              <a:t>Logistic Regression</a:t>
            </a:r>
            <a:r>
              <a:rPr lang="en-US" sz="1200">
                <a:solidFill>
                  <a:schemeClr val="dk1"/>
                </a:solidFill>
              </a:rPr>
              <a:t>: Used as a baseline model for binary classification.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US" sz="1200">
                <a:solidFill>
                  <a:schemeClr val="dk1"/>
                </a:solidFill>
              </a:rPr>
              <a:t>Support Vector Machine (SVM)</a:t>
            </a:r>
            <a:r>
              <a:rPr lang="en-US" sz="1200">
                <a:solidFill>
                  <a:schemeClr val="dk1"/>
                </a:solidFill>
              </a:rPr>
              <a:t>: Applied to improve classification performance.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US" sz="1200">
                <a:solidFill>
                  <a:schemeClr val="dk1"/>
                </a:solidFill>
              </a:rPr>
              <a:t>Decision Tree</a:t>
            </a:r>
            <a:r>
              <a:rPr lang="en-US" sz="1200">
                <a:solidFill>
                  <a:schemeClr val="dk1"/>
                </a:solidFill>
              </a:rPr>
              <a:t>: Evaluated for interpretability and feature importance.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US" sz="1200">
                <a:solidFill>
                  <a:schemeClr val="dk1"/>
                </a:solidFill>
              </a:rPr>
              <a:t>K-Nearest Neighbors (KNN)</a:t>
            </a:r>
            <a:r>
              <a:rPr lang="en-US" sz="1200">
                <a:solidFill>
                  <a:schemeClr val="dk1"/>
                </a:solidFill>
              </a:rPr>
              <a:t>: Explored for non-linear decision boundaries.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US" sz="1200">
                <a:solidFill>
                  <a:schemeClr val="dk1"/>
                </a:solidFill>
              </a:rPr>
              <a:t>Random Forest</a:t>
            </a:r>
            <a:r>
              <a:rPr lang="en-US" sz="1200">
                <a:solidFill>
                  <a:schemeClr val="dk1"/>
                </a:solidFill>
              </a:rPr>
              <a:t>: Used as an ensemble model to improve prediction accuracy.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Hyperparameter Tuning</a:t>
            </a:r>
            <a:r>
              <a:rPr lang="en-US" sz="1200">
                <a:solidFill>
                  <a:schemeClr val="dk1"/>
                </a:solidFill>
              </a:rPr>
              <a:t>: Grid search and cross-validation applied to optimize models.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Performance Metrics</a:t>
            </a:r>
            <a:r>
              <a:rPr lang="en-US" sz="1200">
                <a:solidFill>
                  <a:schemeClr val="dk1"/>
                </a:solidFill>
              </a:rPr>
              <a:t>: Models evaluated using accuracy, precision, recall, and F1-score.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Best Performing Model</a:t>
            </a:r>
            <a:r>
              <a:rPr lang="en-US" sz="1200">
                <a:solidFill>
                  <a:schemeClr val="dk1"/>
                </a:solidFill>
              </a:rPr>
              <a:t>: Logistics Regression, SVM and KNN have equal </a:t>
            </a:r>
            <a:r>
              <a:rPr lang="en-US" sz="1200">
                <a:solidFill>
                  <a:schemeClr val="dk1"/>
                </a:solidFill>
              </a:rPr>
              <a:t>accuracy. So for now we can take LR model.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15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Predictive Analysis (Classification)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1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01" name="Google Shape;4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57150" y="2870350"/>
            <a:ext cx="2343150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6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Exploratory data analysis results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Interactive analytics demo in screenshots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Predictive analysis results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16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1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7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2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8"/>
          <p:cNvSpPr txBox="1"/>
          <p:nvPr>
            <p:ph idx="4294967295" type="body"/>
          </p:nvPr>
        </p:nvSpPr>
        <p:spPr>
          <a:xfrm>
            <a:off x="865075" y="4310450"/>
            <a:ext cx="10592700" cy="15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 fontScale="92500"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/>
              <a:t>The plot shows the relationship between flight numbers and launch sites, with color-coded points indicating the success (1) or failure (0) of each mission. The success rate varies across launch sites, with CCAFS SLC-40 showing a mix of outcomes, while KSC LC-39A and VAFB SLC-4E appear to have higher success rates in later flights.</a:t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4o</a:t>
            </a:r>
            <a:endParaRPr sz="2200"/>
          </a:p>
        </p:txBody>
      </p:sp>
      <p:sp>
        <p:nvSpPr>
          <p:cNvPr id="420" name="Google Shape;420;p18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Launch Site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1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22" name="Google Shape;42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325" y="1440575"/>
            <a:ext cx="10744402" cy="260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9"/>
          <p:cNvSpPr txBox="1"/>
          <p:nvPr>
            <p:ph idx="4294967295" type="body"/>
          </p:nvPr>
        </p:nvSpPr>
        <p:spPr>
          <a:xfrm>
            <a:off x="770050" y="4402775"/>
            <a:ext cx="10687800" cy="14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The plot shows the relationship between payload mass and landing success across different launch sites, with successful landings (orange) more frequent at higher payloads. Notably, payloads above 10,000 kg have a higher success rate, indicating a possible correlation between heavier payloads and successful landings.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19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Launch Site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1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30" name="Google Shape;4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050" y="1515225"/>
            <a:ext cx="10687677" cy="267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1C7D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0"/>
          <p:cNvSpPr txBox="1"/>
          <p:nvPr>
            <p:ph idx="4294967295" type="body"/>
          </p:nvPr>
        </p:nvSpPr>
        <p:spPr>
          <a:xfrm>
            <a:off x="770050" y="1507266"/>
            <a:ext cx="3931800" cy="43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The plot shows the success rate of launches based on orbit type, with ES-L1, GEO, HEO, and SSO achieving a 100% success rate. GTO has the lowest success rate, indicating possible challenges in reaching this orbit compared to others.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20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 Rate vs. Orbit Type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38" name="Google Shape;43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850" y="1507275"/>
            <a:ext cx="6583424" cy="45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1"/>
          <p:cNvSpPr txBox="1"/>
          <p:nvPr>
            <p:ph idx="4294967295" type="body"/>
          </p:nvPr>
        </p:nvSpPr>
        <p:spPr>
          <a:xfrm>
            <a:off x="770050" y="1581124"/>
            <a:ext cx="3931800" cy="42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The plot visualizes flight success and failure across different orbit types, showing that earlier flights had a mix of successes and failures, while later flights generally improved in success rates. GTO and MEO orbits appear to have more failures compared to other orbit types.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2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Orbit Type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46" name="Google Shape;4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4350" y="1581125"/>
            <a:ext cx="6603374" cy="429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2"/>
          <p:cNvSpPr txBox="1"/>
          <p:nvPr>
            <p:ph idx="4294967295" type="body"/>
          </p:nvPr>
        </p:nvSpPr>
        <p:spPr>
          <a:xfrm>
            <a:off x="770050" y="1734325"/>
            <a:ext cx="3931800" cy="40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The plot shows the relationship between payload mass and orbit type, highlighting that lower payloads have a mix of successes and failures, whereas heavier payloads generally have fewer successful launches. GTO orbits exhibit a higher failure rate compared to other orbit types.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22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Orbit Type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2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54" name="Google Shape;4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5125" y="1682650"/>
            <a:ext cx="6612599" cy="406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3"/>
          <p:cNvSpPr txBox="1"/>
          <p:nvPr>
            <p:ph idx="4294967295" type="body"/>
          </p:nvPr>
        </p:nvSpPr>
        <p:spPr>
          <a:xfrm>
            <a:off x="723900" y="1627251"/>
            <a:ext cx="3931800" cy="4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The plot shows a significant improvement in launch success rates over the years, starting from 2013 and peaking around 2019. Despite minor fluctuations, the overall trend indicates continuous advancements in launch reliability.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2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Success Yearly Trend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2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62" name="Google Shape;46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5100" y="1627250"/>
            <a:ext cx="6612626" cy="413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4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names of the unique launch sites</a:t>
            </a:r>
            <a:endParaRPr b="0" i="0" sz="2200" u="none" cap="none" strike="noStrik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SQL query retrieves distinct launch site names from the </a:t>
            </a:r>
            <a:r>
              <a:rPr lang="en-US" sz="2200">
                <a:solidFill>
                  <a:srgbClr val="188038"/>
                </a:solidFill>
              </a:rPr>
              <a:t>SPACEXTBL</a:t>
            </a:r>
            <a:r>
              <a:rPr lang="en-US" sz="2200">
                <a:solidFill>
                  <a:schemeClr val="dk1"/>
                </a:solidFill>
              </a:rPr>
              <a:t> table, ensuring no duplicates appear in the output.</a:t>
            </a:r>
            <a:endParaRPr sz="3300"/>
          </a:p>
        </p:txBody>
      </p:sp>
      <p:sp>
        <p:nvSpPr>
          <p:cNvPr id="468" name="Google Shape;468;p24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All Launch Site Names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2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70" name="Google Shape;47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3013" y="2185975"/>
            <a:ext cx="7229475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5"/>
          <p:cNvSpPr txBox="1"/>
          <p:nvPr>
            <p:ph idx="4294967295" type="body"/>
          </p:nvPr>
        </p:nvSpPr>
        <p:spPr>
          <a:xfrm>
            <a:off x="650065" y="1917860"/>
            <a:ext cx="9745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Five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records where launch sites begin with `CCA`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SQL query retrieves five records from the </a:t>
            </a:r>
            <a:r>
              <a:rPr lang="en-US" sz="2200">
                <a:solidFill>
                  <a:srgbClr val="188038"/>
                </a:solidFill>
              </a:rPr>
              <a:t>SPACEXTBL</a:t>
            </a:r>
            <a:r>
              <a:rPr lang="en-US" sz="2200">
                <a:solidFill>
                  <a:schemeClr val="dk1"/>
                </a:solidFill>
              </a:rPr>
              <a:t> table where the </a:t>
            </a:r>
            <a:r>
              <a:rPr lang="en-US" sz="2200">
                <a:solidFill>
                  <a:srgbClr val="188038"/>
                </a:solidFill>
              </a:rPr>
              <a:t>Launch_Site</a:t>
            </a:r>
            <a:r>
              <a:rPr lang="en-US" sz="2200">
                <a:solidFill>
                  <a:schemeClr val="dk1"/>
                </a:solidFill>
              </a:rPr>
              <a:t> starts with "CCA". The result includes launch details such as date, booster version, payload, payload mass, orbit, customer, mission outcome, and landing outcome</a:t>
            </a:r>
            <a:endParaRPr sz="3300"/>
          </a:p>
        </p:txBody>
      </p:sp>
      <p:sp>
        <p:nvSpPr>
          <p:cNvPr id="476" name="Google Shape;476;p25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Site Names Begin with 'CCA'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78" name="Google Shape;47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150" y="2310000"/>
            <a:ext cx="8308074" cy="222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6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total payload carried by boosters from NASA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SQL query calculates the total payload mass carried by boosters launched for NASA (CRS) missions. The result shows that the total payload mass transported in these missions is </a:t>
            </a:r>
            <a:r>
              <a:rPr b="1" lang="en-US" sz="2200">
                <a:solidFill>
                  <a:schemeClr val="dk1"/>
                </a:solidFill>
              </a:rPr>
              <a:t>48,213 kg</a:t>
            </a:r>
            <a:r>
              <a:rPr lang="en-US" sz="2200">
                <a:solidFill>
                  <a:schemeClr val="dk1"/>
                </a:solidFill>
              </a:rPr>
              <a:t>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4" name="Google Shape;484;p26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Payload Mass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2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86" name="Google Shape;48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850" y="2382975"/>
            <a:ext cx="9691901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7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average payload mass carried by booster version F9 v1.1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 b="0" i="0" sz="2200" u="none" cap="none" strike="noStrik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SQL query calculates the average payload mass carried by the booster version </a:t>
            </a:r>
            <a:r>
              <a:rPr b="1" lang="en-US" sz="2200">
                <a:solidFill>
                  <a:schemeClr val="dk1"/>
                </a:solidFill>
              </a:rPr>
              <a:t>F9 v1.1</a:t>
            </a:r>
            <a:r>
              <a:rPr lang="en-US" sz="2200">
                <a:solidFill>
                  <a:schemeClr val="dk1"/>
                </a:solidFill>
              </a:rPr>
              <a:t>. The result shows that the average payload mass for this booster version is </a:t>
            </a:r>
            <a:r>
              <a:rPr b="1" lang="en-US" sz="2200">
                <a:solidFill>
                  <a:schemeClr val="dk1"/>
                </a:solidFill>
              </a:rPr>
              <a:t>2928.4 kg</a:t>
            </a:r>
            <a:r>
              <a:rPr lang="en-US" sz="2200">
                <a:solidFill>
                  <a:schemeClr val="dk1"/>
                </a:solidFill>
              </a:rPr>
              <a:t>.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492" name="Google Shape;492;p27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Average Payload Mass by F9 v1.1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2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94" name="Google Shape;49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6625" y="2309150"/>
            <a:ext cx="9682676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8"/>
          <p:cNvSpPr txBox="1"/>
          <p:nvPr>
            <p:ph idx="4294967295" type="body"/>
          </p:nvPr>
        </p:nvSpPr>
        <p:spPr>
          <a:xfrm>
            <a:off x="770040" y="1788660"/>
            <a:ext cx="9745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dates of the first successful landing outcome on ground pad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SQL query retrieves the earliest date when a successful landing on a ground pad was achieved. The result indicates that the </a:t>
            </a:r>
            <a:r>
              <a:rPr b="1" lang="en-US" sz="2200">
                <a:solidFill>
                  <a:schemeClr val="dk1"/>
                </a:solidFill>
              </a:rPr>
              <a:t>first successful ground landing</a:t>
            </a:r>
            <a:r>
              <a:rPr lang="en-US" sz="2200">
                <a:solidFill>
                  <a:schemeClr val="dk1"/>
                </a:solidFill>
              </a:rPr>
              <a:t> occurred on </a:t>
            </a:r>
            <a:r>
              <a:rPr b="1" lang="en-US" sz="2200">
                <a:solidFill>
                  <a:schemeClr val="dk1"/>
                </a:solidFill>
              </a:rPr>
              <a:t>December 22, 2015</a:t>
            </a:r>
            <a:r>
              <a:rPr lang="en-US" sz="2200">
                <a:solidFill>
                  <a:schemeClr val="dk1"/>
                </a:solidFill>
              </a:rPr>
              <a:t>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28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First Successful Ground Landing Date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02" name="Google Shape;50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500" y="2422450"/>
            <a:ext cx="9697749" cy="174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9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names of boosters which have successfully landed on drone ship and had payload mass greater than 4000 but less than 6000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SQL query retrieves the names of boosters that successfully landed on a </a:t>
            </a:r>
            <a:r>
              <a:rPr b="1" lang="en-US" sz="2200">
                <a:solidFill>
                  <a:schemeClr val="dk1"/>
                </a:solidFill>
              </a:rPr>
              <a:t>drone ship</a:t>
            </a:r>
            <a:r>
              <a:rPr lang="en-US" sz="2200">
                <a:solidFill>
                  <a:schemeClr val="dk1"/>
                </a:solidFill>
              </a:rPr>
              <a:t> and carried a payload mass between </a:t>
            </a:r>
            <a:r>
              <a:rPr b="1" lang="en-US" sz="2200">
                <a:solidFill>
                  <a:schemeClr val="dk1"/>
                </a:solidFill>
              </a:rPr>
              <a:t>4000 kg and 6000 kg</a:t>
            </a:r>
            <a:r>
              <a:rPr lang="en-US" sz="2200">
                <a:solidFill>
                  <a:schemeClr val="dk1"/>
                </a:solidFill>
              </a:rPr>
              <a:t>. The result lists four distinct booster versions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29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2080"/>
              <a:buFont typeface="Arial"/>
              <a:buNone/>
            </a:pPr>
            <a:r>
              <a:rPr b="0" i="0" lang="en-US" sz="208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Successful Drone Ship Landing with Payload between 4000 and 6000</a:t>
            </a:r>
            <a:endParaRPr b="0" i="0" sz="208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10" name="Google Shape;51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163" y="2529050"/>
            <a:ext cx="10687676" cy="193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1C7D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0" name="Google Shape;310;p3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958"/>
              <a:buFont typeface="Arial"/>
              <a:buChar char="•"/>
            </a:pPr>
            <a:r>
              <a:rPr b="0" i="0" lang="en-US" sz="1958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Summary of methodologies</a:t>
            </a:r>
            <a:endParaRPr b="0" i="0" sz="1958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958"/>
              <a:buFont typeface="Arial"/>
              <a:buChar char="•"/>
            </a:pPr>
            <a:r>
              <a:rPr b="0" i="0" lang="en-US" sz="1958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Summary of all results</a:t>
            </a:r>
            <a:endParaRPr b="0" i="0" sz="1958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30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total number of successful and failure mission outcomes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query retrieves the count of different landing outcomes from the </a:t>
            </a:r>
            <a:r>
              <a:rPr b="1" lang="en-US" sz="2200">
                <a:solidFill>
                  <a:schemeClr val="dk1"/>
                </a:solidFill>
              </a:rPr>
              <a:t>SPACEXTBL</a:t>
            </a:r>
            <a:r>
              <a:rPr lang="en-US" sz="2200">
                <a:solidFill>
                  <a:schemeClr val="dk1"/>
                </a:solidFill>
              </a:rPr>
              <a:t> dataset. The results categorize landings into successful and failed attempts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30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2680"/>
              <a:buFont typeface="Arial"/>
              <a:buNone/>
            </a:pPr>
            <a:r>
              <a:rPr b="0" i="0" lang="en-US" sz="268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Number of Successful and Failure Mission Outcomes</a:t>
            </a:r>
            <a:endParaRPr b="0" i="0" sz="268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3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18" name="Google Shape;51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100" y="2256850"/>
            <a:ext cx="9680150" cy="214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1"/>
          <p:cNvSpPr txBox="1"/>
          <p:nvPr>
            <p:ph idx="4294967295" type="body"/>
          </p:nvPr>
        </p:nvSpPr>
        <p:spPr>
          <a:xfrm>
            <a:off x="770040" y="1807110"/>
            <a:ext cx="9745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names of the booster which have carried the maximum payload mass</a:t>
            </a:r>
            <a:endParaRPr b="0" i="0" sz="2200" u="none" cap="none" strike="noStrik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query retrieves the </a:t>
            </a:r>
            <a:r>
              <a:rPr b="1" lang="en-US" sz="2200">
                <a:solidFill>
                  <a:schemeClr val="dk1"/>
                </a:solidFill>
              </a:rPr>
              <a:t>Booster Versions</a:t>
            </a:r>
            <a:r>
              <a:rPr lang="en-US" sz="2200">
                <a:solidFill>
                  <a:schemeClr val="dk1"/>
                </a:solidFill>
              </a:rPr>
              <a:t> that carried the </a:t>
            </a:r>
            <a:r>
              <a:rPr b="1" lang="en-US" sz="2200">
                <a:solidFill>
                  <a:schemeClr val="dk1"/>
                </a:solidFill>
              </a:rPr>
              <a:t>maximum payload mass</a:t>
            </a:r>
            <a:r>
              <a:rPr lang="en-US" sz="2200">
                <a:solidFill>
                  <a:schemeClr val="dk1"/>
                </a:solidFill>
              </a:rPr>
              <a:t> recorded in the </a:t>
            </a:r>
            <a:r>
              <a:rPr b="1" lang="en-US" sz="2200">
                <a:solidFill>
                  <a:schemeClr val="dk1"/>
                </a:solidFill>
              </a:rPr>
              <a:t>SPACEXTBL</a:t>
            </a:r>
            <a:r>
              <a:rPr lang="en-US" sz="2200">
                <a:solidFill>
                  <a:schemeClr val="dk1"/>
                </a:solidFill>
              </a:rPr>
              <a:t> dataset. By using a subquery, it selects all booster versions where the </a:t>
            </a:r>
            <a:r>
              <a:rPr lang="en-US" sz="2200">
                <a:solidFill>
                  <a:srgbClr val="188038"/>
                </a:solidFill>
              </a:rPr>
              <a:t>PAYLOAD_MASS__KG_</a:t>
            </a:r>
            <a:r>
              <a:rPr lang="en-US" sz="2200">
                <a:solidFill>
                  <a:schemeClr val="dk1"/>
                </a:solidFill>
              </a:rPr>
              <a:t> matches the highest payload mass in the dataset.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524" name="Google Shape;524;p3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Boosters Carried Maximum Payload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3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26" name="Google Shape;52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9650" y="2270625"/>
            <a:ext cx="10375624" cy="221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2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failed landing_outcomes in drone ship, their booster versions, and launch site names for in year 2015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query retrieves information about </a:t>
            </a:r>
            <a:r>
              <a:rPr b="1" lang="en-US" sz="2200">
                <a:solidFill>
                  <a:schemeClr val="dk1"/>
                </a:solidFill>
              </a:rPr>
              <a:t>drone ship landing failures</a:t>
            </a:r>
            <a:r>
              <a:rPr lang="en-US" sz="2200">
                <a:solidFill>
                  <a:schemeClr val="dk1"/>
                </a:solidFill>
              </a:rPr>
              <a:t> that occurred in the year </a:t>
            </a:r>
            <a:r>
              <a:rPr b="1" lang="en-US" sz="2200">
                <a:solidFill>
                  <a:schemeClr val="dk1"/>
                </a:solidFill>
              </a:rPr>
              <a:t>2015</a:t>
            </a:r>
            <a:r>
              <a:rPr lang="en-US" sz="2200">
                <a:solidFill>
                  <a:schemeClr val="dk1"/>
                </a:solidFill>
              </a:rPr>
              <a:t>. It extracts the </a:t>
            </a:r>
            <a:r>
              <a:rPr b="1" lang="en-US" sz="2200">
                <a:solidFill>
                  <a:schemeClr val="dk1"/>
                </a:solidFill>
              </a:rPr>
              <a:t>month</a:t>
            </a:r>
            <a:r>
              <a:rPr lang="en-US" sz="2200">
                <a:solidFill>
                  <a:schemeClr val="dk1"/>
                </a:solidFill>
              </a:rPr>
              <a:t> from the date, along with the </a:t>
            </a:r>
            <a:r>
              <a:rPr b="1" lang="en-US" sz="2200">
                <a:solidFill>
                  <a:schemeClr val="dk1"/>
                </a:solidFill>
              </a:rPr>
              <a:t>landing outcome, booster version, and launch site</a:t>
            </a:r>
            <a:r>
              <a:rPr lang="en-US" sz="2200">
                <a:solidFill>
                  <a:schemeClr val="dk1"/>
                </a:solidFill>
              </a:rPr>
              <a:t>.</a:t>
            </a:r>
            <a:endParaRPr sz="2200"/>
          </a:p>
        </p:txBody>
      </p:sp>
      <p:sp>
        <p:nvSpPr>
          <p:cNvPr id="532" name="Google Shape;532;p32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2015 Launch Records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3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34" name="Google Shape;53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5400" y="2532250"/>
            <a:ext cx="9534525" cy="173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3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count of landing outcomes (such as Failure (drone ship) or Success (ground pad)) between the date 2010-06-04 and 2017-03-20, in descending order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The query retrieves the count of different </a:t>
            </a:r>
            <a:r>
              <a:rPr b="1" lang="en-US" sz="2200">
                <a:solidFill>
                  <a:schemeClr val="dk1"/>
                </a:solidFill>
              </a:rPr>
              <a:t>landing outcomes</a:t>
            </a:r>
            <a:r>
              <a:rPr lang="en-US" sz="2200">
                <a:solidFill>
                  <a:schemeClr val="dk1"/>
                </a:solidFill>
              </a:rPr>
              <a:t> for SpaceX missions between </a:t>
            </a:r>
            <a:r>
              <a:rPr b="1" lang="en-US" sz="2200">
                <a:solidFill>
                  <a:schemeClr val="dk1"/>
                </a:solidFill>
              </a:rPr>
              <a:t>June 4, 2010, and March 20, 2017</a:t>
            </a:r>
            <a:r>
              <a:rPr lang="en-US" sz="2200">
                <a:solidFill>
                  <a:schemeClr val="dk1"/>
                </a:solidFill>
              </a:rPr>
              <a:t>. The results are grouped by </a:t>
            </a:r>
            <a:r>
              <a:rPr b="1" lang="en-US" sz="2200">
                <a:solidFill>
                  <a:schemeClr val="dk1"/>
                </a:solidFill>
              </a:rPr>
              <a:t>Landing_Outcome</a:t>
            </a:r>
            <a:r>
              <a:rPr lang="en-US" sz="2200">
                <a:solidFill>
                  <a:schemeClr val="dk1"/>
                </a:solidFill>
              </a:rPr>
              <a:t> and sorted in descending order of count.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3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2600"/>
              <a:buFont typeface="Arial"/>
              <a:buNone/>
            </a:pPr>
            <a:r>
              <a:rPr b="0" i="0" lang="en-US" sz="260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Rank Landing Outcomes Between 2010-06-04 and 2017-03-20</a:t>
            </a:r>
            <a:endParaRPr b="0" i="0" sz="2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3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42" name="Google Shape;54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900" y="2910225"/>
            <a:ext cx="10515225" cy="156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34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3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5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US" sz="1400">
                <a:solidFill>
                  <a:schemeClr val="dk1"/>
                </a:solidFill>
              </a:rPr>
              <a:t>East Coast launch sites</a:t>
            </a:r>
            <a:r>
              <a:rPr lang="en-US" sz="1400">
                <a:solidFill>
                  <a:schemeClr val="dk1"/>
                </a:solidFill>
              </a:rPr>
              <a:t> (Florida) are used for missions requiring equatorial orbits, such as ISS resupply missions.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US" sz="1400">
                <a:solidFill>
                  <a:schemeClr val="dk1"/>
                </a:solidFill>
              </a:rPr>
              <a:t>West Coast launch sites</a:t>
            </a:r>
            <a:r>
              <a:rPr lang="en-US" sz="1400">
                <a:solidFill>
                  <a:schemeClr val="dk1"/>
                </a:solidFill>
              </a:rPr>
              <a:t> (California) are used for polar and sun-synchronous orbits, typically for Earth observation and reconnaissance satellites.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This visualization highlights SpaceX's strategic use of multiple launch sites for different types of missions.</a:t>
            </a:r>
            <a:endParaRPr sz="1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lang="en-US" sz="3320">
                <a:solidFill>
                  <a:srgbClr val="0B49CB"/>
                </a:solidFill>
              </a:rPr>
              <a:t>All Launched Sites 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3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55" name="Google Shape;55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875" y="1619250"/>
            <a:ext cx="10566675" cy="278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6"/>
          <p:cNvSpPr txBox="1"/>
          <p:nvPr>
            <p:ph idx="4294967295" type="body"/>
          </p:nvPr>
        </p:nvSpPr>
        <p:spPr>
          <a:xfrm>
            <a:off x="770040" y="1815385"/>
            <a:ext cx="9745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5581"/>
              <a:buFont typeface="Arial"/>
              <a:buNone/>
            </a:pPr>
            <a:r>
              <a:t/>
            </a:r>
            <a:endParaRPr sz="4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100">
                <a:solidFill>
                  <a:schemeClr val="dk1"/>
                </a:solidFill>
              </a:rPr>
              <a:t>These images display SpaceX launch outcomes across different launch sites, with green markers indicating successful launches and red markers representing failures. Key observations include:</a:t>
            </a:r>
            <a:endParaRPr sz="5100">
              <a:solidFill>
                <a:schemeClr val="dk1"/>
              </a:solidFill>
            </a:endParaRPr>
          </a:p>
          <a:p>
            <a:pPr indent="-30956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5100">
                <a:solidFill>
                  <a:schemeClr val="dk1"/>
                </a:solidFill>
              </a:rPr>
              <a:t>Vandenberg (VAFB) Site</a:t>
            </a:r>
            <a:r>
              <a:rPr lang="en-US" sz="5100">
                <a:solidFill>
                  <a:schemeClr val="dk1"/>
                </a:solidFill>
              </a:rPr>
              <a:t>: A mix of successes and failures, with a significant number of red markers.</a:t>
            </a:r>
            <a:endParaRPr sz="5100">
              <a:solidFill>
                <a:schemeClr val="dk1"/>
              </a:solidFill>
            </a:endParaRPr>
          </a:p>
          <a:p>
            <a:pPr indent="-30956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5100">
                <a:solidFill>
                  <a:schemeClr val="dk1"/>
                </a:solidFill>
              </a:rPr>
              <a:t>Cape Canaveral (CCAFS) Site</a:t>
            </a:r>
            <a:r>
              <a:rPr lang="en-US" sz="5100">
                <a:solidFill>
                  <a:schemeClr val="dk1"/>
                </a:solidFill>
              </a:rPr>
              <a:t>: Shows a high number of launches, with a noticeable failure rate.</a:t>
            </a:r>
            <a:endParaRPr sz="5100">
              <a:solidFill>
                <a:schemeClr val="dk1"/>
              </a:solidFill>
            </a:endParaRPr>
          </a:p>
          <a:p>
            <a:pPr indent="-30956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5100">
                <a:solidFill>
                  <a:schemeClr val="dk1"/>
                </a:solidFill>
              </a:rPr>
              <a:t>Another Ocean Recovery Site</a:t>
            </a:r>
            <a:r>
              <a:rPr lang="en-US" sz="5100">
                <a:solidFill>
                  <a:schemeClr val="dk1"/>
                </a:solidFill>
              </a:rPr>
              <a:t>: Similar pattern, indicating challenges with drone ship landings.</a:t>
            </a:r>
            <a:endParaRPr sz="5100">
              <a:solidFill>
                <a:schemeClr val="dk1"/>
              </a:solidFill>
            </a:endParaRPr>
          </a:p>
          <a:p>
            <a:pPr indent="-30956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5100">
                <a:solidFill>
                  <a:schemeClr val="dk1"/>
                </a:solidFill>
              </a:rPr>
              <a:t>Kennedy Space Center (KSC)</a:t>
            </a:r>
            <a:r>
              <a:rPr lang="en-US" sz="5100">
                <a:solidFill>
                  <a:schemeClr val="dk1"/>
                </a:solidFill>
              </a:rPr>
              <a:t>: Primarily successful landings, highlighting a better success rate.</a:t>
            </a:r>
            <a:endParaRPr sz="5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36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Outcomes Each Site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3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63" name="Google Shape;56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775" y="1922625"/>
            <a:ext cx="1682675" cy="22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9200" y="1922631"/>
            <a:ext cx="2009775" cy="22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01975" y="1922625"/>
            <a:ext cx="2787125" cy="22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12100" y="1922625"/>
            <a:ext cx="2314575" cy="22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7"/>
          <p:cNvSpPr txBox="1"/>
          <p:nvPr>
            <p:ph idx="4294967295" type="body"/>
          </p:nvPr>
        </p:nvSpPr>
        <p:spPr>
          <a:xfrm>
            <a:off x="770052" y="1690550"/>
            <a:ext cx="10225200" cy="4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1847"/>
              <a:buFont typeface="Arial"/>
              <a:buNone/>
            </a:pPr>
            <a:r>
              <a:t/>
            </a:r>
            <a:endParaRPr sz="1778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1847"/>
              <a:buFont typeface="Arial"/>
              <a:buNone/>
            </a:pPr>
            <a:r>
              <a:t/>
            </a:r>
            <a:endParaRPr sz="1778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7890"/>
              <a:buFont typeface="Arial"/>
              <a:buNone/>
            </a:pPr>
            <a:r>
              <a:rPr lang="en-US" sz="3943">
                <a:solidFill>
                  <a:schemeClr val="dk1"/>
                </a:solidFill>
              </a:rPr>
              <a:t>This map highlights the </a:t>
            </a:r>
            <a:r>
              <a:rPr b="1" lang="en-US" sz="3943">
                <a:solidFill>
                  <a:schemeClr val="dk1"/>
                </a:solidFill>
              </a:rPr>
              <a:t>Cape Canaveral Air Force Station (CCAFS)</a:t>
            </a:r>
            <a:r>
              <a:rPr lang="en-US" sz="3943">
                <a:solidFill>
                  <a:schemeClr val="dk1"/>
                </a:solidFill>
              </a:rPr>
              <a:t> launch site and its proximities. Key observations include:</a:t>
            </a:r>
            <a:endParaRPr sz="3943">
              <a:solidFill>
                <a:schemeClr val="dk1"/>
              </a:solidFill>
            </a:endParaRPr>
          </a:p>
          <a:p>
            <a:pPr indent="-29121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3943">
                <a:solidFill>
                  <a:schemeClr val="dk1"/>
                </a:solidFill>
              </a:rPr>
              <a:t>Proximity to Transportation Routes</a:t>
            </a:r>
            <a:r>
              <a:rPr lang="en-US" sz="3943">
                <a:solidFill>
                  <a:schemeClr val="dk1"/>
                </a:solidFill>
              </a:rPr>
              <a:t>: The map shows a railway line (left) and roadways (right), indicating accessible logistics for transporting rocket components.</a:t>
            </a:r>
            <a:endParaRPr sz="3943">
              <a:solidFill>
                <a:schemeClr val="dk1"/>
              </a:solidFill>
            </a:endParaRPr>
          </a:p>
          <a:p>
            <a:pPr indent="-2912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3943">
                <a:solidFill>
                  <a:schemeClr val="dk1"/>
                </a:solidFill>
              </a:rPr>
              <a:t>Coastal Location</a:t>
            </a:r>
            <a:r>
              <a:rPr lang="en-US" sz="3943">
                <a:solidFill>
                  <a:schemeClr val="dk1"/>
                </a:solidFill>
              </a:rPr>
              <a:t>: The site is near the coastline, essential for safety, as failed launches or debris fall into the ocean.</a:t>
            </a:r>
            <a:endParaRPr sz="3943">
              <a:solidFill>
                <a:schemeClr val="dk1"/>
              </a:solidFill>
            </a:endParaRPr>
          </a:p>
          <a:p>
            <a:pPr indent="-2912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3943">
                <a:solidFill>
                  <a:schemeClr val="dk1"/>
                </a:solidFill>
              </a:rPr>
              <a:t>Marked Landing Zones</a:t>
            </a:r>
            <a:r>
              <a:rPr lang="en-US" sz="3943">
                <a:solidFill>
                  <a:schemeClr val="dk1"/>
                </a:solidFill>
              </a:rPr>
              <a:t>: Green markers with red connecting lines likely represent landing or monitoring stations, showing the spatial relationship between launch pads and recovery sites.</a:t>
            </a:r>
            <a:endParaRPr sz="3943">
              <a:solidFill>
                <a:schemeClr val="dk1"/>
              </a:solidFill>
            </a:endParaRPr>
          </a:p>
          <a:p>
            <a:pPr indent="-2912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3943">
                <a:solidFill>
                  <a:schemeClr val="dk1"/>
                </a:solidFill>
              </a:rPr>
              <a:t>Safety and Environmental Considerations</a:t>
            </a:r>
            <a:r>
              <a:rPr lang="en-US" sz="3943">
                <a:solidFill>
                  <a:schemeClr val="dk1"/>
                </a:solidFill>
              </a:rPr>
              <a:t>: The shaded areas and concentric circles may indicate exclusion zones or impact areas, ensuring public safety and environmental protection.</a:t>
            </a:r>
            <a:endParaRPr sz="394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7890"/>
              <a:buFont typeface="Arial"/>
              <a:buNone/>
            </a:pPr>
            <a:r>
              <a:rPr lang="en-US" sz="3943">
                <a:solidFill>
                  <a:schemeClr val="dk1"/>
                </a:solidFill>
              </a:rPr>
              <a:t>Overall, this visualization helps assess </a:t>
            </a:r>
            <a:r>
              <a:rPr b="1" lang="en-US" sz="3943">
                <a:solidFill>
                  <a:schemeClr val="dk1"/>
                </a:solidFill>
              </a:rPr>
              <a:t>logistics, safety measures, and launch impact zones</a:t>
            </a:r>
            <a:r>
              <a:rPr lang="en-US" sz="3943">
                <a:solidFill>
                  <a:schemeClr val="dk1"/>
                </a:solidFill>
              </a:rPr>
              <a:t> around CCAFS.</a:t>
            </a:r>
            <a:endParaRPr sz="3943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37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lang="en-US" sz="3320">
                <a:solidFill>
                  <a:srgbClr val="0B49CB"/>
                </a:solidFill>
              </a:rPr>
              <a:t>Launch Sites to its Proximities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3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74" name="Google Shape;57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050" y="1538725"/>
            <a:ext cx="10401676" cy="256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8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4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39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5581"/>
              <a:buFont typeface="Arial"/>
              <a:buNone/>
            </a:pPr>
            <a:r>
              <a:rPr lang="en-US" sz="4300">
                <a:solidFill>
                  <a:schemeClr val="dk1"/>
                </a:solidFill>
              </a:rPr>
              <a:t>This pie chart represents the </a:t>
            </a:r>
            <a:r>
              <a:rPr b="1" lang="en-US" sz="4300">
                <a:solidFill>
                  <a:schemeClr val="dk1"/>
                </a:solidFill>
              </a:rPr>
              <a:t>total successful launches</a:t>
            </a:r>
            <a:r>
              <a:rPr lang="en-US" sz="4300">
                <a:solidFill>
                  <a:schemeClr val="dk1"/>
                </a:solidFill>
              </a:rPr>
              <a:t> from different launch sites. Key observations include:</a:t>
            </a:r>
            <a:endParaRPr sz="4300">
              <a:solidFill>
                <a:schemeClr val="dk1"/>
              </a:solidFill>
            </a:endParaRPr>
          </a:p>
          <a:p>
            <a:pPr indent="-29686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4300">
                <a:solidFill>
                  <a:schemeClr val="dk1"/>
                </a:solidFill>
              </a:rPr>
              <a:t>KSC LC-39A Leads (41.7%)</a:t>
            </a:r>
            <a:r>
              <a:rPr lang="en-US" sz="4300">
                <a:solidFill>
                  <a:schemeClr val="dk1"/>
                </a:solidFill>
              </a:rPr>
              <a:t>: Kennedy Space Center's Launch Complex 39A has the highest success rate, making it a primary launch site.</a:t>
            </a:r>
            <a:endParaRPr sz="4300">
              <a:solidFill>
                <a:schemeClr val="dk1"/>
              </a:solidFill>
            </a:endParaRPr>
          </a:p>
          <a:p>
            <a:pPr indent="-29686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4300">
                <a:solidFill>
                  <a:schemeClr val="dk1"/>
                </a:solidFill>
              </a:rPr>
              <a:t>CCAFS LC-40 (29.2%)</a:t>
            </a:r>
            <a:r>
              <a:rPr lang="en-US" sz="4300">
                <a:solidFill>
                  <a:schemeClr val="dk1"/>
                </a:solidFill>
              </a:rPr>
              <a:t>: Cape Canaveral's Launch Complex 40 is the second most utilized, playing a crucial role in successful missions.</a:t>
            </a:r>
            <a:endParaRPr sz="4300">
              <a:solidFill>
                <a:schemeClr val="dk1"/>
              </a:solidFill>
            </a:endParaRPr>
          </a:p>
          <a:p>
            <a:pPr indent="-29686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4300">
                <a:solidFill>
                  <a:schemeClr val="dk1"/>
                </a:solidFill>
              </a:rPr>
              <a:t>VAFB SLC-4E (16.7%)</a:t>
            </a:r>
            <a:r>
              <a:rPr lang="en-US" sz="4300">
                <a:solidFill>
                  <a:schemeClr val="dk1"/>
                </a:solidFill>
              </a:rPr>
              <a:t>: Vandenberg Air Force Base's pad has a moderate contribution, mainly used for polar orbits.</a:t>
            </a:r>
            <a:endParaRPr sz="4300">
              <a:solidFill>
                <a:schemeClr val="dk1"/>
              </a:solidFill>
            </a:endParaRPr>
          </a:p>
          <a:p>
            <a:pPr indent="-29686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4300">
                <a:solidFill>
                  <a:schemeClr val="dk1"/>
                </a:solidFill>
              </a:rPr>
              <a:t>Duplicate Entry for CCAFS LC-40 (12.5%)?</a:t>
            </a:r>
            <a:r>
              <a:rPr lang="en-US" sz="4300">
                <a:solidFill>
                  <a:schemeClr val="dk1"/>
                </a:solidFill>
              </a:rPr>
              <a:t>: There seems to be a duplicate entry for CCAFS LC-40, which might need data cleaning.</a:t>
            </a:r>
            <a:endParaRPr sz="4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25581"/>
              <a:buFont typeface="Arial"/>
              <a:buNone/>
            </a:pPr>
            <a:r>
              <a:rPr lang="en-US" sz="4300">
                <a:solidFill>
                  <a:schemeClr val="dk1"/>
                </a:solidFill>
              </a:rPr>
              <a:t>Overall, the chart shows </a:t>
            </a:r>
            <a:r>
              <a:rPr b="1" lang="en-US" sz="4300">
                <a:solidFill>
                  <a:schemeClr val="dk1"/>
                </a:solidFill>
              </a:rPr>
              <a:t>KSC LC-39A as the dominant launch site</a:t>
            </a:r>
            <a:r>
              <a:rPr lang="en-US" sz="4300">
                <a:solidFill>
                  <a:schemeClr val="dk1"/>
                </a:solidFill>
              </a:rPr>
              <a:t>, with </a:t>
            </a:r>
            <a:r>
              <a:rPr b="1" lang="en-US" sz="4300">
                <a:solidFill>
                  <a:schemeClr val="dk1"/>
                </a:solidFill>
              </a:rPr>
              <a:t>CCAFS LC-40 and VAFB SLC-4E playing key roles in mission successes</a:t>
            </a:r>
            <a:r>
              <a:rPr lang="en-US" sz="4300">
                <a:solidFill>
                  <a:schemeClr val="dk1"/>
                </a:solidFill>
              </a:rPr>
              <a:t>.</a:t>
            </a:r>
            <a:endParaRPr sz="4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39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lang="en-US" sz="3320">
                <a:solidFill>
                  <a:srgbClr val="0B49CB"/>
                </a:solidFill>
              </a:rPr>
              <a:t>Launch Success Counts for all Sites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3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87" name="Google Shape;58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100" y="1577425"/>
            <a:ext cx="10999624" cy="284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1C7D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p4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4"/>
          <p:cNvSpPr/>
          <p:nvPr/>
        </p:nvSpPr>
        <p:spPr>
          <a:xfrm>
            <a:off x="900000" y="1620000"/>
            <a:ext cx="10620000" cy="3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60"/>
              <a:buFont typeface="Arial"/>
              <a:buNone/>
            </a:pPr>
            <a:r>
              <a:rPr b="1" i="0" lang="en-US" sz="156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Project Background and Context:</a:t>
            </a:r>
            <a:endParaRPr b="0" i="0" sz="15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560"/>
              <a:buFont typeface="Arial"/>
              <a:buNone/>
            </a:pPr>
            <a:r>
              <a:rPr b="0" i="0" lang="en-US" sz="156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commercial space industry is rapidly evolving, with companies like SpaceX, Blue Origin, and Virgin Galactic making space travel more accessible. Among them, SpaceX stands out for its cost-effective rocket launches, primarily due to its ability to reuse the first stage of the Falcon 9 rocket. This innovation significantly reduces launch costs compared to competitors.</a:t>
            </a:r>
            <a:endParaRPr b="0" i="0" sz="15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560"/>
              <a:buFont typeface="Arial"/>
              <a:buNone/>
            </a:pPr>
            <a:r>
              <a:t/>
            </a:r>
            <a:endParaRPr b="0" i="0" sz="15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560"/>
              <a:buFont typeface="Arial"/>
              <a:buNone/>
            </a:pPr>
            <a:r>
              <a:rPr b="1" i="0" lang="en-US" sz="156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Problems We Want to Solve:</a:t>
            </a:r>
            <a:endParaRPr b="0" i="0" sz="15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560"/>
              <a:buFont typeface="Arial"/>
              <a:buNone/>
            </a:pPr>
            <a:r>
              <a:t/>
            </a:r>
            <a:endParaRPr b="0" i="0" sz="15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560"/>
              <a:buFont typeface="Arial"/>
              <a:buNone/>
            </a:pPr>
            <a:r>
              <a:rPr b="0" i="0" lang="en-US" sz="156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Can we predict whether the first stage of a Falcon 9 launch will successfully land?</a:t>
            </a:r>
            <a:endParaRPr b="0" i="0" sz="15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560"/>
              <a:buFont typeface="Arial"/>
              <a:buNone/>
            </a:pPr>
            <a:r>
              <a:rPr b="0" i="0" lang="en-US" sz="156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How does first-stage reusability impact the overall cost of a rocket launch?</a:t>
            </a:r>
            <a:endParaRPr b="0" i="0" sz="15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560"/>
              <a:buFont typeface="Arial"/>
              <a:buNone/>
            </a:pPr>
            <a:r>
              <a:rPr b="0" i="0" lang="en-US" sz="156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Can machine learning help analyze launch data to make cost predictions without relying on complex rocket science?</a:t>
            </a:r>
            <a:endParaRPr b="0" i="0" sz="15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560"/>
              <a:buFont typeface="Arial"/>
              <a:buNone/>
            </a:pPr>
            <a:r>
              <a:rPr b="0" i="0" lang="en-US" sz="156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By leveraging public data and machine learning, our goal is to build a predictive model that helps estimate launch costs and first-stage reusability, providing key insights for a new competitor, Space Y.</a:t>
            </a:r>
            <a:endParaRPr b="0" i="0" sz="156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0"/>
          <p:cNvSpPr txBox="1"/>
          <p:nvPr>
            <p:ph idx="4294967295" type="body"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5384"/>
              <a:buFont typeface="Arial"/>
              <a:buNone/>
            </a:pPr>
            <a:r>
              <a:t/>
            </a:r>
            <a:endParaRPr sz="156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5384"/>
              <a:buFont typeface="Arial"/>
              <a:buNone/>
            </a:pPr>
            <a:r>
              <a:t/>
            </a:r>
            <a:endParaRPr sz="156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5384"/>
              <a:buFont typeface="Arial"/>
              <a:buNone/>
            </a:pPr>
            <a:r>
              <a:t/>
            </a:r>
            <a:endParaRPr sz="1560">
              <a:solidFill>
                <a:srgbClr val="292929"/>
              </a:solidFill>
            </a:endParaRPr>
          </a:p>
          <a:p>
            <a:pPr indent="-373856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b="1" lang="en-US" sz="3659">
                <a:solidFill>
                  <a:schemeClr val="dk1"/>
                </a:solidFill>
              </a:rPr>
              <a:t>KSC LC-39A Leads (41.7%)</a:t>
            </a:r>
            <a:r>
              <a:rPr lang="en-US" sz="3659">
                <a:solidFill>
                  <a:schemeClr val="dk1"/>
                </a:solidFill>
              </a:rPr>
              <a:t>: Kennedy Space Center's Launch Complex 39A has the highest success rate, making it a primary launch site.</a:t>
            </a:r>
            <a:endParaRPr sz="3659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593" name="Google Shape;593;p40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lang="en-US" sz="3320">
                <a:solidFill>
                  <a:srgbClr val="0B49CB"/>
                </a:solidFill>
              </a:rPr>
              <a:t>Piechart for the launch site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4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95" name="Google Shape;59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100" y="1577425"/>
            <a:ext cx="10999624" cy="284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1"/>
          <p:cNvSpPr txBox="1"/>
          <p:nvPr>
            <p:ph idx="4294967295" type="body"/>
          </p:nvPr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6923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55186"/>
              <a:buFont typeface="Arial"/>
              <a:buNone/>
            </a:pPr>
            <a:r>
              <a:rPr lang="en-US" sz="1417">
                <a:solidFill>
                  <a:schemeClr val="dk1"/>
                </a:solidFill>
              </a:rPr>
              <a:t>This scatter plot visualizes the </a:t>
            </a:r>
            <a:r>
              <a:rPr b="1" lang="en-US" sz="1417">
                <a:solidFill>
                  <a:schemeClr val="dk1"/>
                </a:solidFill>
              </a:rPr>
              <a:t>correlation between payload mass and launch success</a:t>
            </a:r>
            <a:r>
              <a:rPr lang="en-US" sz="1417">
                <a:solidFill>
                  <a:schemeClr val="dk1"/>
                </a:solidFill>
              </a:rPr>
              <a:t> for different booster versions</a:t>
            </a:r>
            <a:endParaRPr sz="1417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77593"/>
              <a:buFont typeface="Arial"/>
              <a:buNone/>
            </a:pPr>
            <a:r>
              <a:rPr b="1" lang="en-US" sz="1417">
                <a:solidFill>
                  <a:schemeClr val="dk1"/>
                </a:solidFill>
              </a:rPr>
              <a:t>Heavier payloads (~4,000 - 10,000 kg) tend to have higher success rates</a:t>
            </a:r>
            <a:r>
              <a:rPr lang="en-US" sz="1417">
                <a:solidFill>
                  <a:schemeClr val="dk1"/>
                </a:solidFill>
              </a:rPr>
              <a:t>.</a:t>
            </a:r>
            <a:endParaRPr sz="1417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77593"/>
              <a:buFont typeface="Arial"/>
              <a:buNone/>
            </a:pPr>
            <a:r>
              <a:rPr b="1" lang="en-US" sz="1417">
                <a:solidFill>
                  <a:schemeClr val="dk1"/>
                </a:solidFill>
              </a:rPr>
              <a:t>Newer boosters (Block 5) perform better than earlier versions</a:t>
            </a:r>
            <a:r>
              <a:rPr lang="en-US" sz="1417">
                <a:solidFill>
                  <a:schemeClr val="dk1"/>
                </a:solidFill>
              </a:rPr>
              <a:t>.</a:t>
            </a:r>
            <a:endParaRPr sz="1417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77593"/>
              <a:buFont typeface="Arial"/>
              <a:buNone/>
            </a:pPr>
            <a:r>
              <a:rPr b="1" lang="en-US" sz="1417">
                <a:solidFill>
                  <a:schemeClr val="dk1"/>
                </a:solidFill>
              </a:rPr>
              <a:t>Lower payloads (~0 - 4,000 kg) have a mix of successes and failures</a:t>
            </a:r>
            <a:r>
              <a:rPr lang="en-US" sz="1417">
                <a:solidFill>
                  <a:schemeClr val="dk1"/>
                </a:solidFill>
              </a:rPr>
              <a:t>.</a:t>
            </a:r>
            <a:endParaRPr sz="1417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2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601" name="Google Shape;601;p4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lang="en-US" sz="3320">
                <a:solidFill>
                  <a:srgbClr val="0B49CB"/>
                </a:solidFill>
              </a:rPr>
              <a:t>Scatter Plot Payload vs Lanuch Outcome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4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603" name="Google Shape;60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850" y="1575825"/>
            <a:ext cx="11290723" cy="296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5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43"/>
          <p:cNvSpPr txBox="1"/>
          <p:nvPr>
            <p:ph idx="4294967295" type="body"/>
          </p:nvPr>
        </p:nvSpPr>
        <p:spPr>
          <a:xfrm>
            <a:off x="770050" y="1484648"/>
            <a:ext cx="5325600" cy="44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</a:rPr>
              <a:t>Logistic Regression, SVM, and KNN</a:t>
            </a:r>
            <a:r>
              <a:rPr lang="en-US" sz="1400">
                <a:solidFill>
                  <a:schemeClr val="dk1"/>
                </a:solidFill>
              </a:rPr>
              <a:t> all achieved </a:t>
            </a:r>
            <a:r>
              <a:rPr b="1" lang="en-US" sz="1400">
                <a:solidFill>
                  <a:schemeClr val="dk1"/>
                </a:solidFill>
              </a:rPr>
              <a:t>83% accuracy</a:t>
            </a:r>
            <a:r>
              <a:rPr lang="en-US" sz="1400">
                <a:solidFill>
                  <a:schemeClr val="dk1"/>
                </a:solidFill>
              </a:rPr>
              <a:t>, making them the top-performing models.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400">
                <a:solidFill>
                  <a:schemeClr val="dk1"/>
                </a:solidFill>
              </a:rPr>
              <a:t>Decision Tree (DT)</a:t>
            </a:r>
            <a:r>
              <a:rPr lang="en-US" sz="1400">
                <a:solidFill>
                  <a:schemeClr val="dk1"/>
                </a:solidFill>
              </a:rPr>
              <a:t> had the lowest accuracy at </a:t>
            </a:r>
            <a:r>
              <a:rPr b="1" lang="en-US" sz="1400">
                <a:solidFill>
                  <a:schemeClr val="dk1"/>
                </a:solidFill>
              </a:rPr>
              <a:t>78%</a:t>
            </a:r>
            <a:r>
              <a:rPr lang="en-US" sz="1400">
                <a:solidFill>
                  <a:schemeClr val="dk1"/>
                </a:solidFill>
              </a:rPr>
              <a:t>, indicating it may not generalize as well.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Since </a:t>
            </a:r>
            <a:r>
              <a:rPr b="1" lang="en-US" sz="1400">
                <a:solidFill>
                  <a:schemeClr val="dk1"/>
                </a:solidFill>
              </a:rPr>
              <a:t>Logistic Regression, SVM, and KNN</a:t>
            </a:r>
            <a:r>
              <a:rPr lang="en-US" sz="1400">
                <a:solidFill>
                  <a:schemeClr val="dk1"/>
                </a:solidFill>
              </a:rPr>
              <a:t> have the same accuracy, the best model depends on </a:t>
            </a:r>
            <a:r>
              <a:rPr b="1" lang="en-US" sz="1400">
                <a:solidFill>
                  <a:schemeClr val="dk1"/>
                </a:solidFill>
              </a:rPr>
              <a:t>efficiency and interpretability</a:t>
            </a:r>
            <a:r>
              <a:rPr lang="en-US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US" sz="1400">
                <a:solidFill>
                  <a:schemeClr val="dk1"/>
                </a:solidFill>
              </a:rPr>
              <a:t>Logistic Regression</a:t>
            </a:r>
            <a:r>
              <a:rPr lang="en-US" sz="1400">
                <a:solidFill>
                  <a:schemeClr val="dk1"/>
                </a:solidFill>
              </a:rPr>
              <a:t> is simple, interpretable, and performs well on linearly separable data.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US" sz="1400">
                <a:solidFill>
                  <a:schemeClr val="dk1"/>
                </a:solidFill>
              </a:rPr>
              <a:t>SVM</a:t>
            </a:r>
            <a:r>
              <a:rPr lang="en-US" sz="1400">
                <a:solidFill>
                  <a:schemeClr val="dk1"/>
                </a:solidFill>
              </a:rPr>
              <a:t> is powerful for small to medium-sized datasets but can be computationally expensive.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US" sz="1400">
                <a:solidFill>
                  <a:schemeClr val="dk1"/>
                </a:solidFill>
              </a:rPr>
              <a:t>KNN</a:t>
            </a:r>
            <a:r>
              <a:rPr lang="en-US" sz="1400">
                <a:solidFill>
                  <a:schemeClr val="dk1"/>
                </a:solidFill>
              </a:rPr>
              <a:t> is easy to implement but can be slow for large datasets due to distance calculations.</a:t>
            </a:r>
            <a:endParaRPr sz="1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614" name="Google Shape;614;p4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Classification Accuracy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4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616" name="Google Shape;61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5650" y="1484650"/>
            <a:ext cx="5362075" cy="44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4"/>
          <p:cNvSpPr txBox="1"/>
          <p:nvPr>
            <p:ph idx="4294967295" type="body"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T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he confusion matrix of the best performing model with an explanation 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p44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Confusion Matrix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4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624" name="Google Shape;62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2425" y="2524125"/>
            <a:ext cx="7606775" cy="390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45"/>
          <p:cNvSpPr txBox="1"/>
          <p:nvPr>
            <p:ph idx="4294967295" type="body"/>
          </p:nvPr>
        </p:nvSpPr>
        <p:spPr>
          <a:xfrm>
            <a:off x="902531" y="1497825"/>
            <a:ext cx="96546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</a:rPr>
              <a:t>Top Performers:</a:t>
            </a:r>
            <a:r>
              <a:rPr lang="en-US" sz="1400">
                <a:solidFill>
                  <a:schemeClr val="dk1"/>
                </a:solidFill>
              </a:rPr>
              <a:t> Logistic Regression, SVM, and KNN achieved the highest accuracy (83%), making them suitable candidates for deployment.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</a:rPr>
              <a:t>Lowest Accuracy:</a:t>
            </a:r>
            <a:r>
              <a:rPr lang="en-US" sz="1400">
                <a:solidFill>
                  <a:schemeClr val="dk1"/>
                </a:solidFill>
              </a:rPr>
              <a:t> The Decision Tree model had the lowest accuracy (78%), suggesting it may not generalize well.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</a:rPr>
              <a:t>Model Selection: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</a:rPr>
              <a:t>Logistic Regression</a:t>
            </a:r>
            <a:r>
              <a:rPr lang="en-US" sz="1400">
                <a:solidFill>
                  <a:schemeClr val="dk1"/>
                </a:solidFill>
              </a:rPr>
              <a:t> is the best choice for efficiency and interpretability.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</a:rPr>
              <a:t>SVM</a:t>
            </a:r>
            <a:r>
              <a:rPr lang="en-US" sz="1400">
                <a:solidFill>
                  <a:schemeClr val="dk1"/>
                </a:solidFill>
              </a:rPr>
              <a:t> is effective for complex patterns but computationally expensive.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</a:rPr>
              <a:t>KNN</a:t>
            </a:r>
            <a:r>
              <a:rPr lang="en-US" sz="1400">
                <a:solidFill>
                  <a:schemeClr val="dk1"/>
                </a:solidFill>
              </a:rPr>
              <a:t> is easy to implement but slow for large datasets.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</a:rPr>
              <a:t>Deployment Recommendation:</a:t>
            </a:r>
            <a:r>
              <a:rPr lang="en-US" sz="1400">
                <a:solidFill>
                  <a:schemeClr val="dk1"/>
                </a:solidFill>
              </a:rPr>
              <a:t> Logistic Regression is the most practical choice for real-world applications due to its speed and ease of interpretation.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</a:rPr>
              <a:t>Further Optimization:</a:t>
            </a:r>
            <a:r>
              <a:rPr lang="en-US" sz="1400">
                <a:solidFill>
                  <a:schemeClr val="dk1"/>
                </a:solidFill>
              </a:rPr>
              <a:t> Hyperparameter tuning and feature engineering could further improve model accuracy before final deployment.</a:t>
            </a:r>
            <a:endParaRPr sz="1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630" name="Google Shape;630;p45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4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6"/>
          <p:cNvSpPr txBox="1"/>
          <p:nvPr>
            <p:ph idx="4294967295" type="body"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Include any relevant assets like Python code snippets, SQL queries, charts, Notebook outputs, or data sets that you may have created during this project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8" name="Google Shape;638;p46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4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"/>
          <p:cNvSpPr txBox="1"/>
          <p:nvPr>
            <p:ph idx="12" type="sldNum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1C7D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4" name="Google Shape;324;p5"/>
          <p:cNvSpPr/>
          <p:nvPr/>
        </p:nvSpPr>
        <p:spPr>
          <a:xfrm>
            <a:off x="671400" y="2812680"/>
            <a:ext cx="124632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1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"/>
          <p:cNvSpPr/>
          <p:nvPr/>
        </p:nvSpPr>
        <p:spPr>
          <a:xfrm>
            <a:off x="770050" y="1580750"/>
            <a:ext cx="10317000" cy="51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2640"/>
              <a:buFont typeface="Arial"/>
              <a:buNone/>
            </a:pPr>
            <a:r>
              <a:rPr b="0" i="0" lang="en-US" sz="264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b="0" i="0" sz="264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collection methodology: </a:t>
            </a:r>
            <a:r>
              <a:rPr lang="en-US" sz="2200">
                <a:solidFill>
                  <a:schemeClr val="dk1"/>
                </a:solidFill>
              </a:rPr>
              <a:t>We are using SpaceX API and Web </a:t>
            </a:r>
            <a:r>
              <a:rPr lang="en-US" sz="2200">
                <a:solidFill>
                  <a:schemeClr val="dk1"/>
                </a:solidFill>
              </a:rPr>
              <a:t>Scraping for the data collection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data wrangling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>
                <a:solidFill>
                  <a:schemeClr val="dk1"/>
                </a:solidFill>
              </a:rPr>
              <a:t>Perform Action to deal with Missing Values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</a:t>
            </a: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exploratory data analysis (EDA) using visualization and SQL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interactive visual analytics using Folium and Plotly Dash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predictive analysis using classification models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Build different classification model using different algorithms with Tuning and Last Evaluate all the model and select best performing model </a:t>
            </a:r>
            <a:endParaRPr i="0" sz="2200" u="none" cap="none" strike="noStrike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2640"/>
              <a:buFont typeface="Arial"/>
              <a:buNone/>
            </a:pPr>
            <a:r>
              <a:t/>
            </a:r>
            <a:endParaRPr b="0" i="0" sz="264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660"/>
              <a:buFont typeface="Arial"/>
              <a:buNone/>
            </a:pPr>
            <a:r>
              <a:t/>
            </a:r>
            <a:endParaRPr b="0" i="0" sz="6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660"/>
              <a:buFont typeface="Arial"/>
              <a:buNone/>
            </a:pPr>
            <a:r>
              <a:t/>
            </a:r>
            <a:endParaRPr b="0" i="0" sz="6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660"/>
              <a:buFont typeface="Arial"/>
              <a:buNone/>
            </a:pPr>
            <a:r>
              <a:t/>
            </a:r>
            <a:endParaRPr b="0" i="0" sz="66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660"/>
              <a:buFont typeface="Arial"/>
              <a:buNone/>
            </a:pPr>
            <a:r>
              <a:t/>
            </a:r>
            <a:endParaRPr b="0" i="0" sz="66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6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7"/>
          <p:cNvSpPr txBox="1"/>
          <p:nvPr>
            <p:ph idx="4294967295" type="body"/>
          </p:nvPr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</a:rPr>
              <a:t>How Data Was Collected</a:t>
            </a:r>
            <a:endParaRPr b="1"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b="1" lang="en-US" sz="2100">
                <a:solidFill>
                  <a:schemeClr val="dk1"/>
                </a:solidFill>
              </a:rPr>
              <a:t>Primary Source:</a:t>
            </a:r>
            <a:r>
              <a:rPr lang="en-US" sz="2100">
                <a:solidFill>
                  <a:schemeClr val="dk1"/>
                </a:solidFill>
              </a:rPr>
              <a:t> SpaceX REST API (</a:t>
            </a:r>
            <a:r>
              <a:rPr lang="en-US" sz="2100">
                <a:solidFill>
                  <a:srgbClr val="188038"/>
                </a:solidFill>
              </a:rPr>
              <a:t>api.spacexdata.com/v4/launches/past</a:t>
            </a:r>
            <a:r>
              <a:rPr lang="en-US" sz="2100">
                <a:solidFill>
                  <a:schemeClr val="dk1"/>
                </a:solidFill>
              </a:rPr>
              <a:t>)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Collected data on </a:t>
            </a:r>
            <a:r>
              <a:rPr b="1" lang="en-US" sz="2100">
                <a:solidFill>
                  <a:schemeClr val="dk1"/>
                </a:solidFill>
              </a:rPr>
              <a:t>rocket specifications, payload, launch &amp; landing details</a:t>
            </a:r>
            <a:endParaRPr b="1" sz="2100">
              <a:solidFill>
                <a:schemeClr val="dk1"/>
              </a:solidFill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Used </a:t>
            </a:r>
            <a:r>
              <a:rPr lang="en-US" sz="2100">
                <a:solidFill>
                  <a:srgbClr val="188038"/>
                </a:solidFill>
              </a:rPr>
              <a:t>requests</a:t>
            </a:r>
            <a:r>
              <a:rPr lang="en-US" sz="2100">
                <a:solidFill>
                  <a:schemeClr val="dk1"/>
                </a:solidFill>
              </a:rPr>
              <a:t> library to retrieve API data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Converted JSON response into a </a:t>
            </a:r>
            <a:r>
              <a:rPr b="1" lang="en-US" sz="2100">
                <a:solidFill>
                  <a:schemeClr val="dk1"/>
                </a:solidFill>
              </a:rPr>
              <a:t>structured DataFrame</a:t>
            </a:r>
            <a:r>
              <a:rPr lang="en-US" sz="2100">
                <a:solidFill>
                  <a:schemeClr val="dk1"/>
                </a:solidFill>
              </a:rPr>
              <a:t> using </a:t>
            </a:r>
            <a:r>
              <a:rPr lang="en-US" sz="2100">
                <a:solidFill>
                  <a:srgbClr val="188038"/>
                </a:solidFill>
              </a:rPr>
              <a:t>json_normalize</a:t>
            </a:r>
            <a:endParaRPr sz="2100">
              <a:solidFill>
                <a:srgbClr val="188038"/>
              </a:solidFill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b="1" lang="en-US" sz="2100">
                <a:solidFill>
                  <a:schemeClr val="dk1"/>
                </a:solidFill>
              </a:rPr>
              <a:t>Additional Source:</a:t>
            </a:r>
            <a:r>
              <a:rPr lang="en-US" sz="2100">
                <a:solidFill>
                  <a:schemeClr val="dk1"/>
                </a:solidFill>
              </a:rPr>
              <a:t> Web Scraping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Extracted </a:t>
            </a:r>
            <a:r>
              <a:rPr b="1" lang="en-US" sz="2100">
                <a:solidFill>
                  <a:schemeClr val="dk1"/>
                </a:solidFill>
              </a:rPr>
              <a:t>Falcon 9 launch records</a:t>
            </a:r>
            <a:r>
              <a:rPr lang="en-US" sz="2100">
                <a:solidFill>
                  <a:schemeClr val="dk1"/>
                </a:solidFill>
              </a:rPr>
              <a:t> from Wikipedia using </a:t>
            </a:r>
            <a:r>
              <a:rPr lang="en-US" sz="2100">
                <a:solidFill>
                  <a:srgbClr val="188038"/>
                </a:solidFill>
              </a:rPr>
              <a:t>BeautifulSoup</a:t>
            </a:r>
            <a:endParaRPr sz="2100">
              <a:solidFill>
                <a:srgbClr val="188038"/>
              </a:solidFill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Parsed HTML tables and converted data into </a:t>
            </a:r>
            <a:r>
              <a:rPr b="1" lang="en-US" sz="2100">
                <a:solidFill>
                  <a:schemeClr val="dk1"/>
                </a:solidFill>
              </a:rPr>
              <a:t>Pandas DataFrame</a:t>
            </a:r>
            <a:endParaRPr b="1" sz="2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7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8"/>
          <p:cNvSpPr txBox="1"/>
          <p:nvPr>
            <p:ph idx="4294967295" type="body"/>
          </p:nvPr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cap="flat" cmpd="sng" w="9525">
            <a:solidFill>
              <a:srgbClr val="0B49C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Place your flowchart of SpaceX API calls here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8"/>
          <p:cNvSpPr txBox="1"/>
          <p:nvPr>
            <p:ph idx="4294967295" type="body"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9617"/>
              <a:buFont typeface="Arial"/>
              <a:buNone/>
            </a:pPr>
            <a:r>
              <a:rPr lang="en-US" sz="2776">
                <a:solidFill>
                  <a:schemeClr val="dk1"/>
                </a:solidFill>
              </a:rPr>
              <a:t>We used the </a:t>
            </a:r>
            <a:r>
              <a:rPr b="1" lang="en-US" sz="2776">
                <a:solidFill>
                  <a:schemeClr val="dk1"/>
                </a:solidFill>
              </a:rPr>
              <a:t>SpaceX REST API</a:t>
            </a:r>
            <a:r>
              <a:rPr lang="en-US" sz="2776">
                <a:solidFill>
                  <a:schemeClr val="dk1"/>
                </a:solidFill>
              </a:rPr>
              <a:t> to collect historical launch data, including:</a:t>
            </a:r>
            <a:endParaRPr sz="2776">
              <a:solidFill>
                <a:schemeClr val="dk1"/>
              </a:solidFill>
            </a:endParaRPr>
          </a:p>
          <a:p>
            <a:pPr indent="-83747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76">
                <a:solidFill>
                  <a:schemeClr val="dk1"/>
                </a:solidFill>
              </a:rPr>
              <a:t>Primary API Endpoint:</a:t>
            </a:r>
            <a:endParaRPr b="1" sz="2776">
              <a:solidFill>
                <a:schemeClr val="dk1"/>
              </a:solidFill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776">
                <a:solidFill>
                  <a:srgbClr val="188038"/>
                </a:solidFill>
              </a:rPr>
              <a:t>GET api.spacexdata.com/v4/launches/past</a:t>
            </a:r>
            <a:r>
              <a:rPr lang="en-US" sz="2776">
                <a:solidFill>
                  <a:schemeClr val="dk1"/>
                </a:solidFill>
              </a:rPr>
              <a:t> → Retrieves past launch data in JSON format</a:t>
            </a:r>
            <a:endParaRPr sz="2776">
              <a:solidFill>
                <a:schemeClr val="dk1"/>
              </a:solidFill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776">
                <a:solidFill>
                  <a:schemeClr val="dk1"/>
                </a:solidFill>
              </a:rPr>
              <a:t>Used </a:t>
            </a:r>
            <a:r>
              <a:rPr lang="en-US" sz="2776">
                <a:solidFill>
                  <a:srgbClr val="188038"/>
                </a:solidFill>
              </a:rPr>
              <a:t>requests.get(url).json()</a:t>
            </a:r>
            <a:r>
              <a:rPr lang="en-US" sz="2776">
                <a:solidFill>
                  <a:schemeClr val="dk1"/>
                </a:solidFill>
              </a:rPr>
              <a:t> to extract data</a:t>
            </a:r>
            <a:endParaRPr sz="2776">
              <a:solidFill>
                <a:schemeClr val="dk1"/>
              </a:solidFill>
            </a:endParaRPr>
          </a:p>
          <a:p>
            <a:pPr indent="-83747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76">
                <a:solidFill>
                  <a:schemeClr val="dk1"/>
                </a:solidFill>
              </a:rPr>
              <a:t>Additional API Calls for Data Enrichment:</a:t>
            </a:r>
            <a:endParaRPr b="1" sz="2776">
              <a:solidFill>
                <a:schemeClr val="dk1"/>
              </a:solidFill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776">
                <a:solidFill>
                  <a:srgbClr val="188038"/>
                </a:solidFill>
              </a:rPr>
              <a:t>GET api.spacexdata.com/v4/rockets/{id}</a:t>
            </a:r>
            <a:r>
              <a:rPr lang="en-US" sz="2776">
                <a:solidFill>
                  <a:schemeClr val="dk1"/>
                </a:solidFill>
              </a:rPr>
              <a:t> → Retrieves rocket details</a:t>
            </a:r>
            <a:endParaRPr sz="2776">
              <a:solidFill>
                <a:schemeClr val="dk1"/>
              </a:solidFill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776">
                <a:solidFill>
                  <a:srgbClr val="188038"/>
                </a:solidFill>
              </a:rPr>
              <a:t>GET api.spacexdata.com/v4/cores/{id}</a:t>
            </a:r>
            <a:r>
              <a:rPr lang="en-US" sz="2776">
                <a:solidFill>
                  <a:schemeClr val="dk1"/>
                </a:solidFill>
              </a:rPr>
              <a:t> → Retrieves booster details</a:t>
            </a:r>
            <a:endParaRPr sz="2776">
              <a:solidFill>
                <a:schemeClr val="dk1"/>
              </a:solidFill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776">
                <a:solidFill>
                  <a:srgbClr val="188038"/>
                </a:solidFill>
              </a:rPr>
              <a:t>GET api.spacexdata.com/v4/payloads/{id}</a:t>
            </a:r>
            <a:r>
              <a:rPr lang="en-US" sz="2776">
                <a:solidFill>
                  <a:schemeClr val="dk1"/>
                </a:solidFill>
              </a:rPr>
              <a:t> → Retrieves payload information</a:t>
            </a:r>
            <a:endParaRPr sz="2776">
              <a:solidFill>
                <a:schemeClr val="dk1"/>
              </a:solidFill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776">
                <a:solidFill>
                  <a:srgbClr val="188038"/>
                </a:solidFill>
              </a:rPr>
              <a:t>GET api.spacexdata.com/v4/launchpads/{id}</a:t>
            </a:r>
            <a:r>
              <a:rPr lang="en-US" sz="2776">
                <a:solidFill>
                  <a:schemeClr val="dk1"/>
                </a:solidFill>
              </a:rPr>
              <a:t> → Retrieves launch site details</a:t>
            </a:r>
            <a:endParaRPr sz="2776">
              <a:solidFill>
                <a:schemeClr val="dk1"/>
              </a:solidFill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776">
              <a:solidFill>
                <a:schemeClr val="dk1"/>
              </a:solidFill>
            </a:endParaRPr>
          </a:p>
          <a:p>
            <a:pPr indent="-84455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•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Git URL : https://github.com/Sunny1084/IBMDS/blob/main/jupyter-labs-spacex-data-collection-api.ipynb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8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– SpaceX API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348" name="Google Shape;34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4800" y="1722150"/>
            <a:ext cx="5798225" cy="430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9"/>
          <p:cNvSpPr txBox="1"/>
          <p:nvPr>
            <p:ph idx="4294967295" type="body"/>
          </p:nvPr>
        </p:nvSpPr>
        <p:spPr>
          <a:xfrm>
            <a:off x="922325" y="1792450"/>
            <a:ext cx="4519200" cy="44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</a:rPr>
              <a:t>Key Steps in Web Scraping Falcon 9 Launch Data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Data Source:</a:t>
            </a:r>
            <a:r>
              <a:rPr lang="en-US" sz="1300">
                <a:solidFill>
                  <a:schemeClr val="dk1"/>
                </a:solidFill>
              </a:rPr>
              <a:t> Wikipedia Falcon 9 launch records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Library Used:</a:t>
            </a:r>
            <a:r>
              <a:rPr lang="en-US" sz="1300">
                <a:solidFill>
                  <a:schemeClr val="dk1"/>
                </a:solidFill>
              </a:rPr>
              <a:t> </a:t>
            </a:r>
            <a:r>
              <a:rPr lang="en-US" sz="1300">
                <a:solidFill>
                  <a:srgbClr val="188038"/>
                </a:solidFill>
              </a:rPr>
              <a:t>BeautifulSoup</a:t>
            </a:r>
            <a:r>
              <a:rPr lang="en-US" sz="1300">
                <a:solidFill>
                  <a:schemeClr val="dk1"/>
                </a:solidFill>
              </a:rPr>
              <a:t> for HTML parsing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Process: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-US" sz="1300">
                <a:solidFill>
                  <a:schemeClr val="dk1"/>
                </a:solidFill>
              </a:rPr>
              <a:t>Retrieve HTML Data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</a:pPr>
            <a:r>
              <a:rPr lang="en-US" sz="1300">
                <a:solidFill>
                  <a:schemeClr val="dk1"/>
                </a:solidFill>
              </a:rPr>
              <a:t>Use </a:t>
            </a:r>
            <a:r>
              <a:rPr lang="en-US" sz="1300">
                <a:solidFill>
                  <a:srgbClr val="188038"/>
                </a:solidFill>
              </a:rPr>
              <a:t>requests.get(wiki_url)</a:t>
            </a:r>
            <a:r>
              <a:rPr lang="en-US" sz="1300">
                <a:solidFill>
                  <a:schemeClr val="dk1"/>
                </a:solidFill>
              </a:rPr>
              <a:t> to fetch the webpage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-US" sz="1300">
                <a:solidFill>
                  <a:schemeClr val="dk1"/>
                </a:solidFill>
              </a:rPr>
              <a:t>Parse HTML Tables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</a:pPr>
            <a:r>
              <a:rPr lang="en-US" sz="1300">
                <a:solidFill>
                  <a:schemeClr val="dk1"/>
                </a:solidFill>
              </a:rPr>
              <a:t>Load HTML into </a:t>
            </a:r>
            <a:r>
              <a:rPr lang="en-US" sz="1300">
                <a:solidFill>
                  <a:srgbClr val="188038"/>
                </a:solidFill>
              </a:rPr>
              <a:t>BeautifulSoup</a:t>
            </a:r>
            <a:r>
              <a:rPr lang="en-US" sz="1300">
                <a:solidFill>
                  <a:schemeClr val="dk1"/>
                </a:solidFill>
              </a:rPr>
              <a:t> and locate </a:t>
            </a:r>
            <a:r>
              <a:rPr lang="en-US" sz="1300">
                <a:solidFill>
                  <a:srgbClr val="188038"/>
                </a:solidFill>
              </a:rPr>
              <a:t>&lt;table&gt;</a:t>
            </a:r>
            <a:r>
              <a:rPr lang="en-US" sz="1300">
                <a:solidFill>
                  <a:schemeClr val="dk1"/>
                </a:solidFill>
              </a:rPr>
              <a:t> tags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-US" sz="1300">
                <a:solidFill>
                  <a:schemeClr val="dk1"/>
                </a:solidFill>
              </a:rPr>
              <a:t>Extract Relevant Data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</a:pPr>
            <a:r>
              <a:rPr lang="en-US" sz="1300">
                <a:solidFill>
                  <a:schemeClr val="dk1"/>
                </a:solidFill>
              </a:rPr>
              <a:t>Identify table headers &amp; extract launch details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-US" sz="1300">
                <a:solidFill>
                  <a:schemeClr val="dk1"/>
                </a:solidFill>
              </a:rPr>
              <a:t>Convert to DataFrame</a:t>
            </a:r>
            <a:endParaRPr b="1" sz="1300">
              <a:solidFill>
                <a:schemeClr val="dk1"/>
              </a:solidFill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</a:pPr>
            <a:r>
              <a:rPr lang="en-US" sz="1300">
                <a:solidFill>
                  <a:schemeClr val="dk1"/>
                </a:solidFill>
              </a:rPr>
              <a:t>Use </a:t>
            </a:r>
            <a:r>
              <a:rPr lang="en-US" sz="1300">
                <a:solidFill>
                  <a:srgbClr val="188038"/>
                </a:solidFill>
              </a:rPr>
              <a:t>Pandas</a:t>
            </a:r>
            <a:r>
              <a:rPr lang="en-US" sz="1300">
                <a:solidFill>
                  <a:schemeClr val="dk1"/>
                </a:solidFill>
              </a:rPr>
              <a:t> to store the cleaned data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sz="1300">
                <a:solidFill>
                  <a:schemeClr val="dk1"/>
                </a:solidFill>
              </a:rPr>
              <a:t>Git URL : https://github.com/Sunny1084/IBMDS/blob/main/jupyter-labs-webscraping%20(1).ipynb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54" name="Google Shape;354;p9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9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ts val="3320"/>
              <a:buFont typeface="Arial"/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- Scraping</a:t>
            </a:r>
            <a:endParaRPr b="0" i="0" sz="332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9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cap="flat" cmpd="sng" w="9525">
            <a:solidFill>
              <a:srgbClr val="0B49C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1C7DDB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Place your flowchart of web scraping here</a:t>
            </a:r>
            <a:endParaRPr b="0" i="0" sz="2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358" name="Google Shape;35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1525" y="1792450"/>
            <a:ext cx="6016201" cy="4291099"/>
          </a:xfrm>
          <a:prstGeom prst="rect">
            <a:avLst/>
          </a:prstGeom>
          <a:noFill/>
          <a:ln cap="flat" cmpd="sng" w="9525">
            <a:solidFill>
              <a:srgbClr val="0B49CB"/>
            </a:solidFill>
            <a:prstDash val="dash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